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90"/>
  </p:notesMasterIdLst>
  <p:handoutMasterIdLst>
    <p:handoutMasterId r:id="rId91"/>
  </p:handoutMasterIdLst>
  <p:sldIdLst>
    <p:sldId id="431" r:id="rId2"/>
    <p:sldId id="998" r:id="rId3"/>
    <p:sldId id="962" r:id="rId4"/>
    <p:sldId id="942" r:id="rId5"/>
    <p:sldId id="943" r:id="rId6"/>
    <p:sldId id="944" r:id="rId7"/>
    <p:sldId id="945" r:id="rId8"/>
    <p:sldId id="946" r:id="rId9"/>
    <p:sldId id="995" r:id="rId10"/>
    <p:sldId id="1001" r:id="rId11"/>
    <p:sldId id="1002" r:id="rId12"/>
    <p:sldId id="1003" r:id="rId13"/>
    <p:sldId id="1004" r:id="rId14"/>
    <p:sldId id="1014" r:id="rId15"/>
    <p:sldId id="1024" r:id="rId16"/>
    <p:sldId id="961" r:id="rId17"/>
    <p:sldId id="947" r:id="rId18"/>
    <p:sldId id="948" r:id="rId19"/>
    <p:sldId id="949" r:id="rId20"/>
    <p:sldId id="951" r:id="rId21"/>
    <p:sldId id="952" r:id="rId22"/>
    <p:sldId id="953" r:id="rId23"/>
    <p:sldId id="954" r:id="rId24"/>
    <p:sldId id="955" r:id="rId25"/>
    <p:sldId id="956" r:id="rId26"/>
    <p:sldId id="1006" r:id="rId27"/>
    <p:sldId id="957" r:id="rId28"/>
    <p:sldId id="958" r:id="rId29"/>
    <p:sldId id="960" r:id="rId30"/>
    <p:sldId id="1007" r:id="rId31"/>
    <p:sldId id="1008" r:id="rId32"/>
    <p:sldId id="1009" r:id="rId33"/>
    <p:sldId id="1016" r:id="rId34"/>
    <p:sldId id="989" r:id="rId35"/>
    <p:sldId id="1005" r:id="rId36"/>
    <p:sldId id="910" r:id="rId37"/>
    <p:sldId id="859" r:id="rId38"/>
    <p:sldId id="911" r:id="rId39"/>
    <p:sldId id="992" r:id="rId40"/>
    <p:sldId id="984" r:id="rId41"/>
    <p:sldId id="875" r:id="rId42"/>
    <p:sldId id="1025" r:id="rId43"/>
    <p:sldId id="876" r:id="rId44"/>
    <p:sldId id="1012" r:id="rId45"/>
    <p:sldId id="860" r:id="rId46"/>
    <p:sldId id="861" r:id="rId47"/>
    <p:sldId id="862" r:id="rId48"/>
    <p:sldId id="863" r:id="rId49"/>
    <p:sldId id="864" r:id="rId50"/>
    <p:sldId id="1013" r:id="rId51"/>
    <p:sldId id="865" r:id="rId52"/>
    <p:sldId id="866" r:id="rId53"/>
    <p:sldId id="867" r:id="rId54"/>
    <p:sldId id="868" r:id="rId55"/>
    <p:sldId id="869" r:id="rId56"/>
    <p:sldId id="870" r:id="rId57"/>
    <p:sldId id="871" r:id="rId58"/>
    <p:sldId id="987" r:id="rId59"/>
    <p:sldId id="879" r:id="rId60"/>
    <p:sldId id="880" r:id="rId61"/>
    <p:sldId id="881" r:id="rId62"/>
    <p:sldId id="882" r:id="rId63"/>
    <p:sldId id="883" r:id="rId64"/>
    <p:sldId id="884" r:id="rId65"/>
    <p:sldId id="885" r:id="rId66"/>
    <p:sldId id="886" r:id="rId67"/>
    <p:sldId id="887" r:id="rId68"/>
    <p:sldId id="888" r:id="rId69"/>
    <p:sldId id="889" r:id="rId70"/>
    <p:sldId id="890" r:id="rId71"/>
    <p:sldId id="891" r:id="rId72"/>
    <p:sldId id="1015" r:id="rId73"/>
    <p:sldId id="892" r:id="rId74"/>
    <p:sldId id="893" r:id="rId75"/>
    <p:sldId id="894" r:id="rId76"/>
    <p:sldId id="895" r:id="rId77"/>
    <p:sldId id="896" r:id="rId78"/>
    <p:sldId id="897" r:id="rId79"/>
    <p:sldId id="900" r:id="rId80"/>
    <p:sldId id="1019" r:id="rId81"/>
    <p:sldId id="1018" r:id="rId82"/>
    <p:sldId id="1020" r:id="rId83"/>
    <p:sldId id="1011" r:id="rId84"/>
    <p:sldId id="981" r:id="rId85"/>
    <p:sldId id="1021" r:id="rId86"/>
    <p:sldId id="1022" r:id="rId87"/>
    <p:sldId id="1023" r:id="rId88"/>
    <p:sldId id="1027" r:id="rId89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000" b="1" kern="1200">
        <a:solidFill>
          <a:schemeClr val="tx1"/>
        </a:solidFill>
        <a:latin typeface="Courier New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000" b="1" kern="1200">
        <a:solidFill>
          <a:schemeClr val="tx1"/>
        </a:solidFill>
        <a:latin typeface="Courier New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000" b="1" kern="1200">
        <a:solidFill>
          <a:schemeClr val="tx1"/>
        </a:solidFill>
        <a:latin typeface="Courier New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000" b="1" kern="1200">
        <a:solidFill>
          <a:schemeClr val="tx1"/>
        </a:solidFill>
        <a:latin typeface="Courier New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CFF"/>
    <a:srgbClr val="800080"/>
    <a:srgbClr val="FF9857"/>
    <a:srgbClr val="FFFF99"/>
    <a:srgbClr val="FFCC99"/>
    <a:srgbClr val="FF3300"/>
    <a:srgbClr val="CCFFFF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72"/>
    <p:restoredTop sz="86429"/>
  </p:normalViewPr>
  <p:slideViewPr>
    <p:cSldViewPr>
      <p:cViewPr>
        <p:scale>
          <a:sx n="100" d="100"/>
          <a:sy n="100" d="100"/>
        </p:scale>
        <p:origin x="-288" y="2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2432"/>
    </p:cViewPr>
  </p:sorterViewPr>
  <p:notesViewPr>
    <p:cSldViewPr>
      <p:cViewPr varScale="1">
        <p:scale>
          <a:sx n="80" d="100"/>
          <a:sy n="80" d="100"/>
        </p:scale>
        <p:origin x="-1296" y="-12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notesMaster" Target="notesMasters/notesMaster1.xml"/><Relationship Id="rId91" Type="http://schemas.openxmlformats.org/officeDocument/2006/relationships/handoutMaster" Target="handoutMasters/handoutMaster1.xml"/><Relationship Id="rId92" Type="http://schemas.openxmlformats.org/officeDocument/2006/relationships/presProps" Target="presProps.xml"/><Relationship Id="rId93" Type="http://schemas.openxmlformats.org/officeDocument/2006/relationships/viewProps" Target="viewProps.xml"/><Relationship Id="rId94" Type="http://schemas.openxmlformats.org/officeDocument/2006/relationships/theme" Target="theme/theme1.xml"/><Relationship Id="rId95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t" anchorCtr="0" compatLnSpc="1">
            <a:prstTxWarp prst="textNoShape">
              <a:avLst/>
            </a:prstTxWarp>
          </a:bodyPr>
          <a:lstStyle>
            <a:lvl1pPr algn="l" defTabSz="966788" eaLnBrk="1" hangingPunct="1">
              <a:defRPr sz="13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b" anchorCtr="0" compatLnSpc="1">
            <a:prstTxWarp prst="textNoShape">
              <a:avLst/>
            </a:prstTxWarp>
          </a:bodyPr>
          <a:lstStyle>
            <a:lvl1pPr algn="l" defTabSz="966788" eaLnBrk="1" hangingPunct="1">
              <a:defRPr sz="13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fld id="{3C0097C4-6507-AC4E-966E-821A7294361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39636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>
            <a:lvl1pPr algn="l" defTabSz="957263" eaLnBrk="1" hangingPunct="1">
              <a:defRPr sz="1300" b="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>
            <a:lvl1pPr algn="r" defTabSz="957263" eaLnBrk="1" hangingPunct="1">
              <a:defRPr sz="1300" b="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761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61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b" anchorCtr="0" compatLnSpc="1">
            <a:prstTxWarp prst="textNoShape">
              <a:avLst/>
            </a:prstTxWarp>
          </a:bodyPr>
          <a:lstStyle>
            <a:lvl1pPr algn="l" defTabSz="957263" eaLnBrk="1" hangingPunct="1">
              <a:defRPr sz="1300" b="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b" anchorCtr="0" compatLnSpc="1">
            <a:prstTxWarp prst="textNoShape">
              <a:avLst/>
            </a:prstTxWarp>
          </a:bodyPr>
          <a:lstStyle>
            <a:lvl1pPr algn="r" defTabSz="957263" eaLnBrk="1" hangingPunct="1">
              <a:defRPr sz="1300" b="0">
                <a:latin typeface="Times New Roman" charset="0"/>
              </a:defRPr>
            </a:lvl1pPr>
          </a:lstStyle>
          <a:p>
            <a:pPr>
              <a:defRPr/>
            </a:pPr>
            <a:fld id="{7DDF7BC6-A6E1-CB43-A9F4-FD0222E264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357857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node goes down, it might take an update with it…..and then</a:t>
            </a:r>
            <a:r>
              <a:rPr lang="en-US" baseline="0" dirty="0" smtClean="0"/>
              <a:t> come back up and not remember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EA0328-C956-B249-A6D4-A0E7BBC7B378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044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Shape 143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438" name="Shape 143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218650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Shape 151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516" name="Shape 151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76304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Shape 159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591" name="Shape 159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9001653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Shape 169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697" name="Shape 16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31617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Shape 180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805" name="Shape 18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4286784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Shape 191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913" name="Shape 19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7482136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Shape 212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127" name="Shape 212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Router y:</a:t>
            </a:r>
          </a:p>
          <a:p>
            <a:pPr lvl="0">
              <a:defRPr sz="1800"/>
            </a:pPr>
            <a:r>
              <a:rPr sz="2200"/>
              <a:t>Adds route to router v, through router x.</a:t>
            </a:r>
          </a:p>
        </p:txBody>
      </p:sp>
    </p:spTree>
    <p:extLst>
      <p:ext uri="{BB962C8B-B14F-4D97-AF65-F5344CB8AC3E}">
        <p14:creationId xmlns:p14="http://schemas.microsoft.com/office/powerpoint/2010/main" val="7473829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Shape 223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234" name="Shape 223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Router v:</a:t>
            </a:r>
          </a:p>
          <a:p>
            <a:pPr lvl="0">
              <a:defRPr sz="1800"/>
            </a:pPr>
            <a:r>
              <a:rPr sz="2200"/>
              <a:t>Adds route to router y, through x.</a:t>
            </a:r>
          </a:p>
        </p:txBody>
      </p:sp>
    </p:spTree>
    <p:extLst>
      <p:ext uri="{BB962C8B-B14F-4D97-AF65-F5344CB8AC3E}">
        <p14:creationId xmlns:p14="http://schemas.microsoft.com/office/powerpoint/2010/main" val="18842087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Shape 233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340" name="Shape 234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5773110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Shape 249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497" name="Shape 24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2120711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Shape 119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197" name="Shape 11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53850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1" name="Shape 254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542" name="Shape 25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5853621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Shape 258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587" name="Shape 258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21472247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" name="Shape 263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632" name="Shape 26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330627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" name="Shape 267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677" name="Shape 26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20338781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" name="Shape 27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722" name="Shape 27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20200075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6" name="Shape 276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767" name="Shape 27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9250488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1" name="Shape 281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812" name="Shape 28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 smtClean="0"/>
              <a:t>.</a:t>
            </a: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8086635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" name="Shape 28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857" name="Shape 28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861458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Shape 290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902" name="Shape 29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111429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6" name="Shape 294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947" name="Shape 29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852098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defTabSz="957263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defTabSz="957263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64FCDF84-12AA-904D-BF86-2556360CA587}" type="slidenum">
              <a:rPr lang="en-US" sz="1300" b="0">
                <a:latin typeface="Times New Roman" charset="0"/>
              </a:rPr>
              <a:pPr eaLnBrk="1" hangingPunct="1"/>
              <a:t>23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8192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8525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Shape 299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993" name="Shape 299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2835635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4" name="Shape 304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45" name="Shape 304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6836776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Shape 308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87" name="Shape 308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4422080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7" name="Shape 312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128" name="Shape 31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1729976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Shape 316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170" name="Shape 31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2646641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0" name="Shape 321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211" name="Shape 32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575457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3" name="Shape 325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254" name="Shape 32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4925161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86493" tIns="43247" rIns="86493" bIns="43247"/>
          <a:lstStyle/>
          <a:p>
            <a:r>
              <a:rPr lang="en-US" dirty="0" smtClean="0"/>
              <a:t>Finish by replacing 100s with infinity on one side, 5 on the other, and then updating 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</p:spPr>
        <p:txBody>
          <a:bodyPr lIns="86493" tIns="43247" rIns="86493" bIns="43247"/>
          <a:lstStyle/>
          <a:p>
            <a:pPr>
              <a:defRPr/>
            </a:pPr>
            <a:fld id="{9EEA0328-C956-B249-A6D4-A0E7BBC7B378}" type="slidenum">
              <a:rPr lang="en-US" smtClean="0"/>
              <a:pPr>
                <a:defRPr/>
              </a:pPr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2100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Shape 308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87" name="Shape 308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431850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7418971E-C4DA-F94E-A647-85223E088067}" type="slidenum">
              <a:rPr lang="en-US" sz="1200" b="0">
                <a:latin typeface="Times New Roman" charset="0"/>
              </a:rPr>
              <a:pPr eaLnBrk="1" hangingPunct="1"/>
              <a:t>24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75778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86493" tIns="43247" rIns="86493" bIns="43247"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58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Shape 239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400" name="Shape 240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412594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Shape 239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400" name="Shape 240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83912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1" name="Shape 24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422" name="Shape 24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225903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Shape 128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281" name="Shape 128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937924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Shape 135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359" name="Shape 13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9959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D9B67-AD95-4B46-A0DA-F2AED6E84B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383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685399-A305-8F45-8B8E-3830BD0C4D1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9310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2238"/>
            <a:ext cx="2057400" cy="60086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2238"/>
            <a:ext cx="6019800" cy="60086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804EAF-5A08-7B49-9FC9-045F536AEA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0219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381000"/>
            <a:ext cx="8069263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219200"/>
            <a:ext cx="8458200" cy="54864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53200" y="6248400"/>
            <a:ext cx="2133600" cy="457200"/>
          </a:xfrm>
          <a:prstGeom prst="rect">
            <a:avLst/>
          </a:prstGeom>
          <a:ln/>
        </p:spPr>
        <p:txBody>
          <a:bodyPr lIns="130046" tIns="65023" rIns="130046" bIns="65023"/>
          <a:lstStyle>
            <a:lvl1pPr>
              <a:defRPr/>
            </a:lvl1pPr>
          </a:lstStyle>
          <a:p>
            <a:pPr>
              <a:defRPr/>
            </a:pPr>
            <a:fld id="{72BEC54F-98B7-0A42-9A23-569989152D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30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22238"/>
            <a:ext cx="9144000" cy="86836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34400" cy="483552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9EA10F-1B2C-564A-8529-6A1B9B53CF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5001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4E118E-DF71-3045-BE9C-ED4DC6B090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8330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38F47A-AB51-1E40-84FE-F7055C6366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334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E83B58-B541-7E4C-9724-66775EFCEF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8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ED13FA-69A5-5444-B7E0-32474B5AE9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8609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45AC89-5AC2-8B44-81A5-11BB5E96E8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748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DF76C2-D589-3248-9C1F-E0BDBB2294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592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E9148E-37AF-FC4B-9566-0C4B0803C04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0439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122238"/>
            <a:ext cx="9144000" cy="868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5400"/>
            <a:ext cx="8382000" cy="483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901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000" b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01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 b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011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0">
                <a:latin typeface="Arial" charset="0"/>
              </a:defRPr>
            </a:lvl1pPr>
          </a:lstStyle>
          <a:p>
            <a:pPr>
              <a:defRPr/>
            </a:pPr>
            <a:fld id="{E5FCFE6E-9505-354F-8B69-AA2C0F2AB9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6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charset="2"/>
        <a:buChar char="l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charset="2"/>
        <a:buChar char="l"/>
        <a:defRPr sz="2400">
          <a:solidFill>
            <a:schemeClr val="tx1"/>
          </a:solidFill>
          <a:latin typeface="+mn-lt"/>
          <a:ea typeface="ＭＳ Ｐゴシック" charset="-128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2"/>
        <a:buChar char="l"/>
        <a:defRPr sz="2000">
          <a:solidFill>
            <a:schemeClr val="tx1"/>
          </a:solidFill>
          <a:latin typeface="+mn-lt"/>
          <a:ea typeface="ＭＳ Ｐゴシック" charset="-128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charset="2"/>
        <a:buChar char="§"/>
        <a:defRPr>
          <a:solidFill>
            <a:schemeClr val="tx1"/>
          </a:solidFill>
          <a:latin typeface="+mn-lt"/>
          <a:ea typeface="ＭＳ Ｐゴシック" charset="-128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2"/>
        <a:buChar char="§"/>
        <a:defRPr>
          <a:solidFill>
            <a:schemeClr val="tx1"/>
          </a:solidFill>
          <a:latin typeface="+mn-lt"/>
          <a:ea typeface="ＭＳ Ｐゴシック" charset="-128"/>
        </a:defRPr>
      </a:lvl5pPr>
      <a:lvl6pPr marL="20558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2"/>
        <a:buChar char="§"/>
        <a:defRPr>
          <a:solidFill>
            <a:schemeClr val="tx1"/>
          </a:solidFill>
          <a:latin typeface="+mn-lt"/>
          <a:ea typeface="ＭＳ Ｐゴシック" charset="-128"/>
        </a:defRPr>
      </a:lvl6pPr>
      <a:lvl7pPr marL="25130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2"/>
        <a:buChar char="§"/>
        <a:defRPr>
          <a:solidFill>
            <a:schemeClr val="tx1"/>
          </a:solidFill>
          <a:latin typeface="+mn-lt"/>
          <a:ea typeface="ＭＳ Ｐゴシック" charset="-128"/>
        </a:defRPr>
      </a:lvl7pPr>
      <a:lvl8pPr marL="29702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2"/>
        <a:buChar char="§"/>
        <a:defRPr>
          <a:solidFill>
            <a:schemeClr val="tx1"/>
          </a:solidFill>
          <a:latin typeface="+mn-lt"/>
          <a:ea typeface="ＭＳ Ｐゴシック" charset="-128"/>
        </a:defRPr>
      </a:lvl8pPr>
      <a:lvl9pPr marL="3427413" indent="-315913" algn="l" rtl="0" fontAlgn="base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charset="2"/>
        <a:buChar char="§"/>
        <a:defRPr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 eaLnBrk="1" hangingPunct="1"/>
            <a:r>
              <a:rPr lang="en-US" altLang="en-US" dirty="0"/>
              <a:t>CS 168</a:t>
            </a:r>
            <a:br>
              <a:rPr lang="en-US" altLang="en-US" dirty="0"/>
            </a:br>
            <a:r>
              <a:rPr lang="en-US" altLang="en-US" dirty="0" smtClean="0"/>
              <a:t>Even More Routing</a:t>
            </a:r>
            <a:endParaRPr lang="en-US" altLang="en-US" dirty="0"/>
          </a:p>
        </p:txBody>
      </p:sp>
      <p:sp>
        <p:nvSpPr>
          <p:cNvPr id="15362" name="Subtitle 2"/>
          <p:cNvSpPr>
            <a:spLocks noGrp="1"/>
          </p:cNvSpPr>
          <p:nvPr>
            <p:ph type="subTitle" idx="1"/>
          </p:nvPr>
        </p:nvSpPr>
        <p:spPr>
          <a:xfrm>
            <a:off x="0" y="3886200"/>
            <a:ext cx="9144000" cy="1752600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660066"/>
                </a:solidFill>
              </a:rPr>
              <a:t>Fall 2015</a:t>
            </a:r>
          </a:p>
          <a:p>
            <a:pPr eaLnBrk="1" hangingPunct="1"/>
            <a:r>
              <a:rPr lang="en-US" altLang="en-US" dirty="0">
                <a:solidFill>
                  <a:srgbClr val="660066"/>
                </a:solidFill>
              </a:rPr>
              <a:t>Scott Shenker</a:t>
            </a:r>
          </a:p>
          <a:p>
            <a:pPr eaLnBrk="1" hangingPunct="1"/>
            <a:r>
              <a:rPr lang="en-US" altLang="en-US" u="sng" dirty="0">
                <a:solidFill>
                  <a:srgbClr val="660066"/>
                </a:solidFill>
              </a:rPr>
              <a:t>http://</a:t>
            </a:r>
            <a:r>
              <a:rPr lang="en-US" altLang="en-US" u="sng" dirty="0" err="1">
                <a:solidFill>
                  <a:srgbClr val="660066"/>
                </a:solidFill>
              </a:rPr>
              <a:t>inst.eecs.berkeley.edu</a:t>
            </a:r>
            <a:r>
              <a:rPr lang="en-US" altLang="en-US" u="sng" dirty="0">
                <a:solidFill>
                  <a:srgbClr val="660066"/>
                </a:solidFill>
              </a:rPr>
              <a:t>/~cs168/fa15/</a:t>
            </a:r>
            <a:endParaRPr lang="en-US" altLang="en-US" dirty="0">
              <a:solidFill>
                <a:srgbClr val="660066"/>
              </a:solidFill>
            </a:endParaRPr>
          </a:p>
          <a:p>
            <a:pPr eaLnBrk="1" hangingPunct="1"/>
            <a:endParaRPr lang="en-US" altLang="en-US" dirty="0">
              <a:solidFill>
                <a:srgbClr val="660066"/>
              </a:solidFill>
            </a:endParaRPr>
          </a:p>
        </p:txBody>
      </p:sp>
      <p:sp>
        <p:nvSpPr>
          <p:cNvPr id="15363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39223899-8BDD-F940-A62D-574BA4D27A47}" type="slidenum">
              <a:rPr lang="en-US" altLang="en-US" sz="1000" b="0">
                <a:latin typeface="Arial" charset="0"/>
              </a:rPr>
              <a:pPr/>
              <a:t>1</a:t>
            </a:fld>
            <a:endParaRPr lang="en-US" altLang="en-US" sz="1000" b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/>
          <p:nvPr/>
        </p:nvSpPr>
        <p:spPr>
          <a:xfrm flipH="1">
            <a:off x="3651001" y="4521371"/>
            <a:ext cx="1456957" cy="74670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79" name="Shape 679"/>
          <p:cNvSpPr/>
          <p:nvPr/>
        </p:nvSpPr>
        <p:spPr>
          <a:xfrm flipH="1">
            <a:off x="5241777" y="4617585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0" name="Shape 680"/>
          <p:cNvSpPr/>
          <p:nvPr/>
        </p:nvSpPr>
        <p:spPr>
          <a:xfrm>
            <a:off x="7232971" y="4634061"/>
            <a:ext cx="1352911" cy="6887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Least-Cost Paths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81" name="Shape 68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919191"/>
                </a:solidFill>
              </a:rPr>
              <a:t>10</a:t>
            </a:fld>
            <a:endParaRPr sz="1000" dirty="0">
              <a:solidFill>
                <a:srgbClr val="919191"/>
              </a:solidFill>
            </a:endParaRPr>
          </a:p>
        </p:txBody>
      </p:sp>
      <p:sp>
        <p:nvSpPr>
          <p:cNvPr id="682" name="Shape 682"/>
          <p:cNvSpPr/>
          <p:nvPr/>
        </p:nvSpPr>
        <p:spPr>
          <a:xfrm>
            <a:off x="4129087" y="449579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683" name="Shape 683"/>
          <p:cNvSpPr/>
          <p:nvPr/>
        </p:nvSpPr>
        <p:spPr>
          <a:xfrm>
            <a:off x="4129087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84" name="Shape 684"/>
          <p:cNvSpPr/>
          <p:nvPr/>
        </p:nvSpPr>
        <p:spPr>
          <a:xfrm>
            <a:off x="6084689" y="398234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685" name="Shape 685"/>
          <p:cNvSpPr/>
          <p:nvPr/>
        </p:nvSpPr>
        <p:spPr>
          <a:xfrm flipV="1">
            <a:off x="7249070" y="5470810"/>
            <a:ext cx="1302225" cy="66042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6" name="Shape 686"/>
          <p:cNvSpPr/>
          <p:nvPr/>
        </p:nvSpPr>
        <p:spPr>
          <a:xfrm>
            <a:off x="3727485" y="5571678"/>
            <a:ext cx="1332177" cy="57565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7" name="Shape 687"/>
          <p:cNvSpPr/>
          <p:nvPr/>
        </p:nvSpPr>
        <p:spPr>
          <a:xfrm>
            <a:off x="8379619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z</a:t>
            </a:r>
          </a:p>
        </p:txBody>
      </p:sp>
      <p:sp>
        <p:nvSpPr>
          <p:cNvPr id="688" name="Shape 688"/>
          <p:cNvSpPr/>
          <p:nvPr/>
        </p:nvSpPr>
        <p:spPr>
          <a:xfrm>
            <a:off x="5281017" y="508069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689" name="Shape 689"/>
          <p:cNvSpPr/>
          <p:nvPr/>
        </p:nvSpPr>
        <p:spPr>
          <a:xfrm>
            <a:off x="6084689" y="617904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90" name="Shape 690"/>
          <p:cNvSpPr/>
          <p:nvPr/>
        </p:nvSpPr>
        <p:spPr>
          <a:xfrm flipH="1" flipV="1">
            <a:off x="5441750" y="4488097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1" name="Shape 691"/>
          <p:cNvSpPr/>
          <p:nvPr/>
        </p:nvSpPr>
        <p:spPr>
          <a:xfrm flipH="1" flipV="1">
            <a:off x="5459611" y="6203975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2" name="Shape 692"/>
          <p:cNvSpPr/>
          <p:nvPr/>
        </p:nvSpPr>
        <p:spPr>
          <a:xfrm flipH="1">
            <a:off x="7035176" y="4687639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3" name="Shape 693"/>
          <p:cNvSpPr/>
          <p:nvPr/>
        </p:nvSpPr>
        <p:spPr>
          <a:xfrm>
            <a:off x="4977408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v</a:t>
            </a:r>
          </a:p>
        </p:txBody>
      </p:sp>
      <p:sp>
        <p:nvSpPr>
          <p:cNvPr id="694" name="Shape 694"/>
          <p:cNvSpPr/>
          <p:nvPr/>
        </p:nvSpPr>
        <p:spPr>
          <a:xfrm>
            <a:off x="6772275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y</a:t>
            </a:r>
          </a:p>
        </p:txBody>
      </p:sp>
      <p:sp>
        <p:nvSpPr>
          <p:cNvPr id="695" name="Shape 695"/>
          <p:cNvSpPr/>
          <p:nvPr/>
        </p:nvSpPr>
        <p:spPr>
          <a:xfrm flipH="1">
            <a:off x="5365534" y="4579849"/>
            <a:ext cx="1538172" cy="156748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6" name="Shape 696"/>
          <p:cNvSpPr/>
          <p:nvPr/>
        </p:nvSpPr>
        <p:spPr>
          <a:xfrm>
            <a:off x="4977408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x</a:t>
            </a:r>
          </a:p>
        </p:txBody>
      </p:sp>
      <p:sp>
        <p:nvSpPr>
          <p:cNvPr id="697" name="Shape 697"/>
          <p:cNvSpPr/>
          <p:nvPr/>
        </p:nvSpPr>
        <p:spPr>
          <a:xfrm>
            <a:off x="6173986" y="5187850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698" name="Shape 698"/>
          <p:cNvSpPr/>
          <p:nvPr/>
        </p:nvSpPr>
        <p:spPr>
          <a:xfrm>
            <a:off x="7959923" y="450026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699" name="Shape 699"/>
          <p:cNvSpPr/>
          <p:nvPr/>
        </p:nvSpPr>
        <p:spPr>
          <a:xfrm>
            <a:off x="7075884" y="5098553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700" name="Shape 700"/>
          <p:cNvSpPr/>
          <p:nvPr/>
        </p:nvSpPr>
        <p:spPr>
          <a:xfrm>
            <a:off x="7897415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5</a:t>
            </a:r>
            <a:endParaRPr sz="2953" dirty="0"/>
          </a:p>
        </p:txBody>
      </p:sp>
      <p:sp>
        <p:nvSpPr>
          <p:cNvPr id="701" name="Shape 701"/>
          <p:cNvSpPr/>
          <p:nvPr/>
        </p:nvSpPr>
        <p:spPr>
          <a:xfrm>
            <a:off x="3490929" y="3680773"/>
            <a:ext cx="3461198" cy="1468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43" extrusionOk="0">
                <a:moveTo>
                  <a:pt x="0" y="19943"/>
                </a:moveTo>
                <a:cubicBezTo>
                  <a:pt x="0" y="19943"/>
                  <a:pt x="7486" y="1814"/>
                  <a:pt x="9555" y="265"/>
                </a:cubicBezTo>
                <a:cubicBezTo>
                  <a:pt x="12123" y="-1657"/>
                  <a:pt x="21600" y="7478"/>
                  <a:pt x="21600" y="7478"/>
                </a:cubicBezTo>
              </a:path>
            </a:pathLst>
          </a:cu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702" name="Shape 702"/>
          <p:cNvSpPr/>
          <p:nvPr/>
        </p:nvSpPr>
        <p:spPr>
          <a:xfrm>
            <a:off x="3245048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0000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u</a:t>
            </a:r>
          </a:p>
        </p:txBody>
      </p:sp>
      <p:sp>
        <p:nvSpPr>
          <p:cNvPr id="703" name="Shape 703"/>
          <p:cNvSpPr/>
          <p:nvPr/>
        </p:nvSpPr>
        <p:spPr>
          <a:xfrm>
            <a:off x="6772275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w</a:t>
            </a:r>
          </a:p>
        </p:txBody>
      </p:sp>
      <p:sp>
        <p:nvSpPr>
          <p:cNvPr id="704" name="Shape 704"/>
          <p:cNvSpPr/>
          <p:nvPr/>
        </p:nvSpPr>
        <p:spPr>
          <a:xfrm>
            <a:off x="4459486" y="350906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 dirty="0"/>
              <a:t>5</a:t>
            </a:r>
          </a:p>
        </p:txBody>
      </p:sp>
      <p:grpSp>
        <p:nvGrpSpPr>
          <p:cNvPr id="717" name="Group 717"/>
          <p:cNvGrpSpPr/>
          <p:nvPr/>
        </p:nvGrpSpPr>
        <p:grpSpPr>
          <a:xfrm>
            <a:off x="68979" y="1105807"/>
            <a:ext cx="4688086" cy="2312789"/>
            <a:chOff x="0" y="0"/>
            <a:chExt cx="6667500" cy="3289300"/>
          </a:xfrm>
        </p:grpSpPr>
        <p:sp>
          <p:nvSpPr>
            <p:cNvPr id="705" name="Shape 705"/>
            <p:cNvSpPr/>
            <p:nvPr/>
          </p:nvSpPr>
          <p:spPr>
            <a:xfrm>
              <a:off x="0" y="0"/>
              <a:ext cx="6667500" cy="32893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706" name="Shape 706"/>
            <p:cNvSpPr/>
            <p:nvPr/>
          </p:nvSpPr>
          <p:spPr>
            <a:xfrm>
              <a:off x="86999" y="101600"/>
              <a:ext cx="2026236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dest.</a:t>
              </a:r>
            </a:p>
          </p:txBody>
        </p:sp>
        <p:sp>
          <p:nvSpPr>
            <p:cNvPr id="707" name="Shape 707"/>
            <p:cNvSpPr/>
            <p:nvPr/>
          </p:nvSpPr>
          <p:spPr>
            <a:xfrm>
              <a:off x="1704860" y="95250"/>
              <a:ext cx="1866788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next hop</a:t>
              </a:r>
            </a:p>
          </p:txBody>
        </p:sp>
        <p:sp>
          <p:nvSpPr>
            <p:cNvPr id="708" name="Shape 708"/>
            <p:cNvSpPr/>
            <p:nvPr/>
          </p:nvSpPr>
          <p:spPr>
            <a:xfrm flipV="1">
              <a:off x="126380" y="654854"/>
              <a:ext cx="6464235" cy="439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09" name="Shape 709"/>
            <p:cNvSpPr/>
            <p:nvPr/>
          </p:nvSpPr>
          <p:spPr>
            <a:xfrm flipV="1">
              <a:off x="1059444" y="139699"/>
              <a:ext cx="2879" cy="306070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0" name="Shape 710"/>
            <p:cNvSpPr/>
            <p:nvPr/>
          </p:nvSpPr>
          <p:spPr>
            <a:xfrm>
              <a:off x="384692" y="62865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z</a:t>
              </a:r>
            </a:p>
          </p:txBody>
        </p:sp>
        <p:sp>
          <p:nvSpPr>
            <p:cNvPr id="711" name="Shape 711"/>
            <p:cNvSpPr/>
            <p:nvPr/>
          </p:nvSpPr>
          <p:spPr>
            <a:xfrm>
              <a:off x="317500" y="1117600"/>
              <a:ext cx="508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w</a:t>
              </a:r>
            </a:p>
          </p:txBody>
        </p:sp>
        <p:sp>
          <p:nvSpPr>
            <p:cNvPr id="712" name="Shape 712"/>
            <p:cNvSpPr/>
            <p:nvPr/>
          </p:nvSpPr>
          <p:spPr>
            <a:xfrm>
              <a:off x="4991100" y="101600"/>
              <a:ext cx="9398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cost</a:t>
              </a:r>
            </a:p>
          </p:txBody>
        </p:sp>
        <p:sp>
          <p:nvSpPr>
            <p:cNvPr id="713" name="Shape 713"/>
            <p:cNvSpPr/>
            <p:nvPr/>
          </p:nvSpPr>
          <p:spPr>
            <a:xfrm flipV="1">
              <a:off x="4279935" y="139683"/>
              <a:ext cx="2878" cy="3060718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4" name="Shape 714"/>
            <p:cNvSpPr/>
            <p:nvPr/>
          </p:nvSpPr>
          <p:spPr>
            <a:xfrm>
              <a:off x="3810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y</a:t>
              </a:r>
            </a:p>
          </p:txBody>
        </p:sp>
        <p:sp>
          <p:nvSpPr>
            <p:cNvPr id="715" name="Shape 715"/>
            <p:cNvSpPr/>
            <p:nvPr/>
          </p:nvSpPr>
          <p:spPr>
            <a:xfrm>
              <a:off x="381000" y="20955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v</a:t>
              </a:r>
            </a:p>
          </p:txBody>
        </p:sp>
        <p:sp>
          <p:nvSpPr>
            <p:cNvPr id="716" name="Shape 716"/>
            <p:cNvSpPr/>
            <p:nvPr/>
          </p:nvSpPr>
          <p:spPr>
            <a:xfrm>
              <a:off x="381000" y="25654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44" name="Shape 710"/>
            <p:cNvSpPr/>
            <p:nvPr/>
          </p:nvSpPr>
          <p:spPr>
            <a:xfrm>
              <a:off x="2459312" y="628651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x</a:t>
              </a:r>
              <a:endParaRPr sz="2531" dirty="0"/>
            </a:p>
          </p:txBody>
        </p:sp>
        <p:sp>
          <p:nvSpPr>
            <p:cNvPr id="45" name="Shape 710"/>
            <p:cNvSpPr/>
            <p:nvPr/>
          </p:nvSpPr>
          <p:spPr>
            <a:xfrm>
              <a:off x="2459312" y="1117599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x</a:t>
              </a:r>
              <a:endParaRPr sz="2531" dirty="0"/>
            </a:p>
          </p:txBody>
        </p:sp>
        <p:sp>
          <p:nvSpPr>
            <p:cNvPr id="46" name="Shape 710"/>
            <p:cNvSpPr/>
            <p:nvPr/>
          </p:nvSpPr>
          <p:spPr>
            <a:xfrm>
              <a:off x="2459312" y="160654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x</a:t>
              </a:r>
              <a:endParaRPr sz="2531" dirty="0"/>
            </a:p>
          </p:txBody>
        </p:sp>
        <p:sp>
          <p:nvSpPr>
            <p:cNvPr id="47" name="Shape 710"/>
            <p:cNvSpPr/>
            <p:nvPr/>
          </p:nvSpPr>
          <p:spPr>
            <a:xfrm>
              <a:off x="2459312" y="2095497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v</a:t>
              </a:r>
              <a:endParaRPr sz="2531" dirty="0"/>
            </a:p>
          </p:txBody>
        </p:sp>
        <p:sp>
          <p:nvSpPr>
            <p:cNvPr id="48" name="Shape 710"/>
            <p:cNvSpPr/>
            <p:nvPr/>
          </p:nvSpPr>
          <p:spPr>
            <a:xfrm>
              <a:off x="2459312" y="2584445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x</a:t>
              </a:r>
              <a:endParaRPr sz="2531" dirty="0"/>
            </a:p>
          </p:txBody>
        </p:sp>
        <p:sp>
          <p:nvSpPr>
            <p:cNvPr id="49" name="Shape 710"/>
            <p:cNvSpPr/>
            <p:nvPr/>
          </p:nvSpPr>
          <p:spPr>
            <a:xfrm>
              <a:off x="5295899" y="60397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5</a:t>
              </a:r>
              <a:endParaRPr sz="2531" dirty="0"/>
            </a:p>
          </p:txBody>
        </p:sp>
        <p:sp>
          <p:nvSpPr>
            <p:cNvPr id="50" name="Shape 710"/>
            <p:cNvSpPr/>
            <p:nvPr/>
          </p:nvSpPr>
          <p:spPr>
            <a:xfrm>
              <a:off x="5295899" y="109292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3</a:t>
              </a:r>
              <a:endParaRPr sz="2531" dirty="0"/>
            </a:p>
          </p:txBody>
        </p:sp>
        <p:sp>
          <p:nvSpPr>
            <p:cNvPr id="51" name="Shape 710"/>
            <p:cNvSpPr/>
            <p:nvPr/>
          </p:nvSpPr>
          <p:spPr>
            <a:xfrm>
              <a:off x="5295899" y="1581876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2</a:t>
              </a:r>
              <a:endParaRPr sz="2531" dirty="0"/>
            </a:p>
          </p:txBody>
        </p:sp>
        <p:sp>
          <p:nvSpPr>
            <p:cNvPr id="52" name="Shape 710"/>
            <p:cNvSpPr/>
            <p:nvPr/>
          </p:nvSpPr>
          <p:spPr>
            <a:xfrm>
              <a:off x="5295899" y="2070824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2</a:t>
              </a:r>
              <a:endParaRPr sz="2531" dirty="0"/>
            </a:p>
          </p:txBody>
        </p:sp>
        <p:sp>
          <p:nvSpPr>
            <p:cNvPr id="53" name="Shape 710"/>
            <p:cNvSpPr/>
            <p:nvPr/>
          </p:nvSpPr>
          <p:spPr>
            <a:xfrm>
              <a:off x="5295899" y="255977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1</a:t>
              </a:r>
              <a:endParaRPr sz="2531" dirty="0"/>
            </a:p>
          </p:txBody>
        </p:sp>
      </p:grpSp>
      <p:sp>
        <p:nvSpPr>
          <p:cNvPr id="718" name="Shape 718"/>
          <p:cNvSpPr/>
          <p:nvPr/>
        </p:nvSpPr>
        <p:spPr>
          <a:xfrm>
            <a:off x="2798564" y="5097000"/>
            <a:ext cx="348258" cy="851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72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5062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82191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/>
          <p:nvPr/>
        </p:nvSpPr>
        <p:spPr>
          <a:xfrm flipH="1">
            <a:off x="3651001" y="4521371"/>
            <a:ext cx="1456957" cy="74670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79" name="Shape 679"/>
          <p:cNvSpPr/>
          <p:nvPr/>
        </p:nvSpPr>
        <p:spPr>
          <a:xfrm flipH="1">
            <a:off x="5241777" y="4617585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0" name="Shape 680"/>
          <p:cNvSpPr/>
          <p:nvPr/>
        </p:nvSpPr>
        <p:spPr>
          <a:xfrm>
            <a:off x="7232971" y="4634061"/>
            <a:ext cx="1352911" cy="6887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Happens Now?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81" name="Shape 68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919191"/>
                </a:solidFill>
              </a:rPr>
              <a:t>11</a:t>
            </a:fld>
            <a:endParaRPr sz="1000" dirty="0">
              <a:solidFill>
                <a:srgbClr val="919191"/>
              </a:solidFill>
            </a:endParaRPr>
          </a:p>
        </p:txBody>
      </p:sp>
      <p:sp>
        <p:nvSpPr>
          <p:cNvPr id="682" name="Shape 682"/>
          <p:cNvSpPr/>
          <p:nvPr/>
        </p:nvSpPr>
        <p:spPr>
          <a:xfrm>
            <a:off x="4129087" y="449579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683" name="Shape 683"/>
          <p:cNvSpPr/>
          <p:nvPr/>
        </p:nvSpPr>
        <p:spPr>
          <a:xfrm>
            <a:off x="4129087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84" name="Shape 684"/>
          <p:cNvSpPr/>
          <p:nvPr/>
        </p:nvSpPr>
        <p:spPr>
          <a:xfrm>
            <a:off x="6084689" y="398234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685" name="Shape 685"/>
          <p:cNvSpPr/>
          <p:nvPr/>
        </p:nvSpPr>
        <p:spPr>
          <a:xfrm flipV="1">
            <a:off x="7249070" y="5470810"/>
            <a:ext cx="1302225" cy="66042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6" name="Shape 686"/>
          <p:cNvSpPr/>
          <p:nvPr/>
        </p:nvSpPr>
        <p:spPr>
          <a:xfrm>
            <a:off x="3727485" y="5571678"/>
            <a:ext cx="1332177" cy="57565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7" name="Shape 687"/>
          <p:cNvSpPr/>
          <p:nvPr/>
        </p:nvSpPr>
        <p:spPr>
          <a:xfrm>
            <a:off x="8379619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z</a:t>
            </a:r>
          </a:p>
        </p:txBody>
      </p:sp>
      <p:sp>
        <p:nvSpPr>
          <p:cNvPr id="688" name="Shape 688"/>
          <p:cNvSpPr/>
          <p:nvPr/>
        </p:nvSpPr>
        <p:spPr>
          <a:xfrm>
            <a:off x="5281017" y="508069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689" name="Shape 689"/>
          <p:cNvSpPr/>
          <p:nvPr/>
        </p:nvSpPr>
        <p:spPr>
          <a:xfrm>
            <a:off x="6084689" y="617904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90" name="Shape 690"/>
          <p:cNvSpPr/>
          <p:nvPr/>
        </p:nvSpPr>
        <p:spPr>
          <a:xfrm flipH="1" flipV="1">
            <a:off x="5441750" y="4488097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1" name="Shape 691"/>
          <p:cNvSpPr/>
          <p:nvPr/>
        </p:nvSpPr>
        <p:spPr>
          <a:xfrm flipH="1" flipV="1">
            <a:off x="5459611" y="6203975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2" name="Shape 692"/>
          <p:cNvSpPr/>
          <p:nvPr/>
        </p:nvSpPr>
        <p:spPr>
          <a:xfrm flipH="1">
            <a:off x="7035176" y="4687639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3" name="Shape 693"/>
          <p:cNvSpPr/>
          <p:nvPr/>
        </p:nvSpPr>
        <p:spPr>
          <a:xfrm>
            <a:off x="4977408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v</a:t>
            </a:r>
          </a:p>
        </p:txBody>
      </p:sp>
      <p:sp>
        <p:nvSpPr>
          <p:cNvPr id="694" name="Shape 694"/>
          <p:cNvSpPr/>
          <p:nvPr/>
        </p:nvSpPr>
        <p:spPr>
          <a:xfrm>
            <a:off x="6772275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y</a:t>
            </a:r>
          </a:p>
        </p:txBody>
      </p:sp>
      <p:sp>
        <p:nvSpPr>
          <p:cNvPr id="695" name="Shape 695"/>
          <p:cNvSpPr/>
          <p:nvPr/>
        </p:nvSpPr>
        <p:spPr>
          <a:xfrm flipH="1">
            <a:off x="5365534" y="4579849"/>
            <a:ext cx="1538172" cy="156748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6" name="Shape 696"/>
          <p:cNvSpPr/>
          <p:nvPr/>
        </p:nvSpPr>
        <p:spPr>
          <a:xfrm>
            <a:off x="4977408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x</a:t>
            </a:r>
          </a:p>
        </p:txBody>
      </p:sp>
      <p:sp>
        <p:nvSpPr>
          <p:cNvPr id="697" name="Shape 697"/>
          <p:cNvSpPr/>
          <p:nvPr/>
        </p:nvSpPr>
        <p:spPr>
          <a:xfrm>
            <a:off x="6173985" y="5187850"/>
            <a:ext cx="537793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 smtClean="0"/>
              <a:t>-1</a:t>
            </a:r>
            <a:endParaRPr sz="2953" dirty="0"/>
          </a:p>
        </p:txBody>
      </p:sp>
      <p:sp>
        <p:nvSpPr>
          <p:cNvPr id="698" name="Shape 698"/>
          <p:cNvSpPr/>
          <p:nvPr/>
        </p:nvSpPr>
        <p:spPr>
          <a:xfrm>
            <a:off x="7959923" y="450026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699" name="Shape 699"/>
          <p:cNvSpPr/>
          <p:nvPr/>
        </p:nvSpPr>
        <p:spPr>
          <a:xfrm>
            <a:off x="7075884" y="5098553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700" name="Shape 700"/>
          <p:cNvSpPr/>
          <p:nvPr/>
        </p:nvSpPr>
        <p:spPr>
          <a:xfrm>
            <a:off x="7897415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5</a:t>
            </a:r>
            <a:endParaRPr sz="2953" dirty="0"/>
          </a:p>
        </p:txBody>
      </p:sp>
      <p:sp>
        <p:nvSpPr>
          <p:cNvPr id="701" name="Shape 701"/>
          <p:cNvSpPr/>
          <p:nvPr/>
        </p:nvSpPr>
        <p:spPr>
          <a:xfrm>
            <a:off x="3490929" y="3680773"/>
            <a:ext cx="3461198" cy="1468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43" extrusionOk="0">
                <a:moveTo>
                  <a:pt x="0" y="19943"/>
                </a:moveTo>
                <a:cubicBezTo>
                  <a:pt x="0" y="19943"/>
                  <a:pt x="7486" y="1814"/>
                  <a:pt x="9555" y="265"/>
                </a:cubicBezTo>
                <a:cubicBezTo>
                  <a:pt x="12123" y="-1657"/>
                  <a:pt x="21600" y="7478"/>
                  <a:pt x="21600" y="7478"/>
                </a:cubicBezTo>
              </a:path>
            </a:pathLst>
          </a:cu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702" name="Shape 702"/>
          <p:cNvSpPr/>
          <p:nvPr/>
        </p:nvSpPr>
        <p:spPr>
          <a:xfrm>
            <a:off x="3245048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0000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u</a:t>
            </a:r>
          </a:p>
        </p:txBody>
      </p:sp>
      <p:sp>
        <p:nvSpPr>
          <p:cNvPr id="703" name="Shape 703"/>
          <p:cNvSpPr/>
          <p:nvPr/>
        </p:nvSpPr>
        <p:spPr>
          <a:xfrm>
            <a:off x="6772275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w</a:t>
            </a:r>
          </a:p>
        </p:txBody>
      </p:sp>
      <p:sp>
        <p:nvSpPr>
          <p:cNvPr id="704" name="Shape 704"/>
          <p:cNvSpPr/>
          <p:nvPr/>
        </p:nvSpPr>
        <p:spPr>
          <a:xfrm>
            <a:off x="4459486" y="350906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 dirty="0"/>
              <a:t>5</a:t>
            </a:r>
          </a:p>
        </p:txBody>
      </p:sp>
      <p:grpSp>
        <p:nvGrpSpPr>
          <p:cNvPr id="717" name="Group 717"/>
          <p:cNvGrpSpPr/>
          <p:nvPr/>
        </p:nvGrpSpPr>
        <p:grpSpPr>
          <a:xfrm>
            <a:off x="68979" y="1105807"/>
            <a:ext cx="4688086" cy="2312789"/>
            <a:chOff x="0" y="0"/>
            <a:chExt cx="6667500" cy="3289300"/>
          </a:xfrm>
        </p:grpSpPr>
        <p:sp>
          <p:nvSpPr>
            <p:cNvPr id="705" name="Shape 705"/>
            <p:cNvSpPr/>
            <p:nvPr/>
          </p:nvSpPr>
          <p:spPr>
            <a:xfrm>
              <a:off x="0" y="0"/>
              <a:ext cx="6667500" cy="32893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706" name="Shape 706"/>
            <p:cNvSpPr/>
            <p:nvPr/>
          </p:nvSpPr>
          <p:spPr>
            <a:xfrm>
              <a:off x="86999" y="101600"/>
              <a:ext cx="2026236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dest.</a:t>
              </a:r>
            </a:p>
          </p:txBody>
        </p:sp>
        <p:sp>
          <p:nvSpPr>
            <p:cNvPr id="707" name="Shape 707"/>
            <p:cNvSpPr/>
            <p:nvPr/>
          </p:nvSpPr>
          <p:spPr>
            <a:xfrm>
              <a:off x="1704860" y="95250"/>
              <a:ext cx="1866788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next hop</a:t>
              </a:r>
            </a:p>
          </p:txBody>
        </p:sp>
        <p:sp>
          <p:nvSpPr>
            <p:cNvPr id="708" name="Shape 708"/>
            <p:cNvSpPr/>
            <p:nvPr/>
          </p:nvSpPr>
          <p:spPr>
            <a:xfrm flipV="1">
              <a:off x="126380" y="654854"/>
              <a:ext cx="6464235" cy="439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09" name="Shape 709"/>
            <p:cNvSpPr/>
            <p:nvPr/>
          </p:nvSpPr>
          <p:spPr>
            <a:xfrm flipV="1">
              <a:off x="1059444" y="139699"/>
              <a:ext cx="2879" cy="306070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0" name="Shape 710"/>
            <p:cNvSpPr/>
            <p:nvPr/>
          </p:nvSpPr>
          <p:spPr>
            <a:xfrm>
              <a:off x="384692" y="62865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z</a:t>
              </a:r>
            </a:p>
          </p:txBody>
        </p:sp>
        <p:sp>
          <p:nvSpPr>
            <p:cNvPr id="711" name="Shape 711"/>
            <p:cNvSpPr/>
            <p:nvPr/>
          </p:nvSpPr>
          <p:spPr>
            <a:xfrm>
              <a:off x="317500" y="1117600"/>
              <a:ext cx="508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w</a:t>
              </a:r>
            </a:p>
          </p:txBody>
        </p:sp>
        <p:sp>
          <p:nvSpPr>
            <p:cNvPr id="712" name="Shape 712"/>
            <p:cNvSpPr/>
            <p:nvPr/>
          </p:nvSpPr>
          <p:spPr>
            <a:xfrm>
              <a:off x="4991100" y="101600"/>
              <a:ext cx="9398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cost</a:t>
              </a:r>
            </a:p>
          </p:txBody>
        </p:sp>
        <p:sp>
          <p:nvSpPr>
            <p:cNvPr id="713" name="Shape 713"/>
            <p:cNvSpPr/>
            <p:nvPr/>
          </p:nvSpPr>
          <p:spPr>
            <a:xfrm flipV="1">
              <a:off x="4279935" y="139683"/>
              <a:ext cx="2878" cy="3060718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4" name="Shape 714"/>
            <p:cNvSpPr/>
            <p:nvPr/>
          </p:nvSpPr>
          <p:spPr>
            <a:xfrm>
              <a:off x="3810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y</a:t>
              </a:r>
            </a:p>
          </p:txBody>
        </p:sp>
        <p:sp>
          <p:nvSpPr>
            <p:cNvPr id="715" name="Shape 715"/>
            <p:cNvSpPr/>
            <p:nvPr/>
          </p:nvSpPr>
          <p:spPr>
            <a:xfrm>
              <a:off x="381000" y="20955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v</a:t>
              </a:r>
            </a:p>
          </p:txBody>
        </p:sp>
        <p:sp>
          <p:nvSpPr>
            <p:cNvPr id="716" name="Shape 716"/>
            <p:cNvSpPr/>
            <p:nvPr/>
          </p:nvSpPr>
          <p:spPr>
            <a:xfrm>
              <a:off x="381000" y="25654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44" name="Shape 710"/>
            <p:cNvSpPr/>
            <p:nvPr/>
          </p:nvSpPr>
          <p:spPr>
            <a:xfrm>
              <a:off x="2459312" y="628651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5" name="Shape 710"/>
            <p:cNvSpPr/>
            <p:nvPr/>
          </p:nvSpPr>
          <p:spPr>
            <a:xfrm>
              <a:off x="2459312" y="1117599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6" name="Shape 710"/>
            <p:cNvSpPr/>
            <p:nvPr/>
          </p:nvSpPr>
          <p:spPr>
            <a:xfrm>
              <a:off x="2459312" y="160654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7" name="Shape 710"/>
            <p:cNvSpPr/>
            <p:nvPr/>
          </p:nvSpPr>
          <p:spPr>
            <a:xfrm>
              <a:off x="2459312" y="2095497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8" name="Shape 710"/>
            <p:cNvSpPr/>
            <p:nvPr/>
          </p:nvSpPr>
          <p:spPr>
            <a:xfrm>
              <a:off x="2459312" y="2584445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9" name="Shape 710"/>
            <p:cNvSpPr/>
            <p:nvPr/>
          </p:nvSpPr>
          <p:spPr>
            <a:xfrm>
              <a:off x="5295899" y="60397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0" name="Shape 710"/>
            <p:cNvSpPr/>
            <p:nvPr/>
          </p:nvSpPr>
          <p:spPr>
            <a:xfrm>
              <a:off x="5295899" y="109292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1" name="Shape 710"/>
            <p:cNvSpPr/>
            <p:nvPr/>
          </p:nvSpPr>
          <p:spPr>
            <a:xfrm>
              <a:off x="5295899" y="1581876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2" name="Shape 710"/>
            <p:cNvSpPr/>
            <p:nvPr/>
          </p:nvSpPr>
          <p:spPr>
            <a:xfrm>
              <a:off x="5295899" y="2070824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3" name="Shape 710"/>
            <p:cNvSpPr/>
            <p:nvPr/>
          </p:nvSpPr>
          <p:spPr>
            <a:xfrm>
              <a:off x="5295899" y="255977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</p:grpSp>
      <p:sp>
        <p:nvSpPr>
          <p:cNvPr id="718" name="Shape 718"/>
          <p:cNvSpPr/>
          <p:nvPr/>
        </p:nvSpPr>
        <p:spPr>
          <a:xfrm>
            <a:off x="2798564" y="5097000"/>
            <a:ext cx="348258" cy="851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72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5062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57878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/>
          <p:nvPr/>
        </p:nvSpPr>
        <p:spPr>
          <a:xfrm flipH="1">
            <a:off x="3651001" y="4521371"/>
            <a:ext cx="1456957" cy="74670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79" name="Shape 679"/>
          <p:cNvSpPr/>
          <p:nvPr/>
        </p:nvSpPr>
        <p:spPr>
          <a:xfrm flipH="1">
            <a:off x="5241777" y="4617585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0" name="Shape 680"/>
          <p:cNvSpPr/>
          <p:nvPr/>
        </p:nvSpPr>
        <p:spPr>
          <a:xfrm>
            <a:off x="7232971" y="4634061"/>
            <a:ext cx="1352911" cy="6887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special about this case?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81" name="Shape 68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919191"/>
                </a:solidFill>
              </a:rPr>
              <a:t>12</a:t>
            </a:fld>
            <a:endParaRPr sz="1000" dirty="0">
              <a:solidFill>
                <a:srgbClr val="919191"/>
              </a:solidFill>
            </a:endParaRPr>
          </a:p>
        </p:txBody>
      </p:sp>
      <p:sp>
        <p:nvSpPr>
          <p:cNvPr id="682" name="Shape 682"/>
          <p:cNvSpPr/>
          <p:nvPr/>
        </p:nvSpPr>
        <p:spPr>
          <a:xfrm>
            <a:off x="4129087" y="449579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683" name="Shape 683"/>
          <p:cNvSpPr/>
          <p:nvPr/>
        </p:nvSpPr>
        <p:spPr>
          <a:xfrm>
            <a:off x="4129087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84" name="Shape 684"/>
          <p:cNvSpPr/>
          <p:nvPr/>
        </p:nvSpPr>
        <p:spPr>
          <a:xfrm>
            <a:off x="6084689" y="398234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1</a:t>
            </a:r>
            <a:endParaRPr sz="2953" dirty="0"/>
          </a:p>
        </p:txBody>
      </p:sp>
      <p:sp>
        <p:nvSpPr>
          <p:cNvPr id="685" name="Shape 685"/>
          <p:cNvSpPr/>
          <p:nvPr/>
        </p:nvSpPr>
        <p:spPr>
          <a:xfrm flipV="1">
            <a:off x="7249070" y="5470810"/>
            <a:ext cx="1302225" cy="66042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6" name="Shape 686"/>
          <p:cNvSpPr/>
          <p:nvPr/>
        </p:nvSpPr>
        <p:spPr>
          <a:xfrm>
            <a:off x="3727485" y="5571678"/>
            <a:ext cx="1332177" cy="57565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7" name="Shape 687"/>
          <p:cNvSpPr/>
          <p:nvPr/>
        </p:nvSpPr>
        <p:spPr>
          <a:xfrm>
            <a:off x="8379619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z</a:t>
            </a:r>
          </a:p>
        </p:txBody>
      </p:sp>
      <p:sp>
        <p:nvSpPr>
          <p:cNvPr id="688" name="Shape 688"/>
          <p:cNvSpPr/>
          <p:nvPr/>
        </p:nvSpPr>
        <p:spPr>
          <a:xfrm>
            <a:off x="5281017" y="508069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1</a:t>
            </a:r>
            <a:endParaRPr sz="2953" dirty="0"/>
          </a:p>
        </p:txBody>
      </p:sp>
      <p:sp>
        <p:nvSpPr>
          <p:cNvPr id="689" name="Shape 689"/>
          <p:cNvSpPr/>
          <p:nvPr/>
        </p:nvSpPr>
        <p:spPr>
          <a:xfrm>
            <a:off x="6084689" y="617904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90" name="Shape 690"/>
          <p:cNvSpPr/>
          <p:nvPr/>
        </p:nvSpPr>
        <p:spPr>
          <a:xfrm flipH="1" flipV="1">
            <a:off x="5441750" y="4488097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1" name="Shape 691"/>
          <p:cNvSpPr/>
          <p:nvPr/>
        </p:nvSpPr>
        <p:spPr>
          <a:xfrm flipH="1" flipV="1">
            <a:off x="5459611" y="6203975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2" name="Shape 692"/>
          <p:cNvSpPr/>
          <p:nvPr/>
        </p:nvSpPr>
        <p:spPr>
          <a:xfrm flipH="1">
            <a:off x="7035176" y="4687639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3" name="Shape 693"/>
          <p:cNvSpPr/>
          <p:nvPr/>
        </p:nvSpPr>
        <p:spPr>
          <a:xfrm>
            <a:off x="4977408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v</a:t>
            </a:r>
          </a:p>
        </p:txBody>
      </p:sp>
      <p:sp>
        <p:nvSpPr>
          <p:cNvPr id="694" name="Shape 694"/>
          <p:cNvSpPr/>
          <p:nvPr/>
        </p:nvSpPr>
        <p:spPr>
          <a:xfrm>
            <a:off x="6772275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y</a:t>
            </a:r>
          </a:p>
        </p:txBody>
      </p:sp>
      <p:sp>
        <p:nvSpPr>
          <p:cNvPr id="695" name="Shape 695"/>
          <p:cNvSpPr/>
          <p:nvPr/>
        </p:nvSpPr>
        <p:spPr>
          <a:xfrm flipH="1">
            <a:off x="5365534" y="4579849"/>
            <a:ext cx="1538172" cy="156748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6" name="Shape 696"/>
          <p:cNvSpPr/>
          <p:nvPr/>
        </p:nvSpPr>
        <p:spPr>
          <a:xfrm>
            <a:off x="4977408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x</a:t>
            </a:r>
          </a:p>
        </p:txBody>
      </p:sp>
      <p:sp>
        <p:nvSpPr>
          <p:cNvPr id="697" name="Shape 697"/>
          <p:cNvSpPr/>
          <p:nvPr/>
        </p:nvSpPr>
        <p:spPr>
          <a:xfrm>
            <a:off x="6173985" y="5187850"/>
            <a:ext cx="537793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698" name="Shape 698"/>
          <p:cNvSpPr/>
          <p:nvPr/>
        </p:nvSpPr>
        <p:spPr>
          <a:xfrm>
            <a:off x="7959923" y="450026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1</a:t>
            </a:r>
            <a:endParaRPr sz="2953" dirty="0"/>
          </a:p>
        </p:txBody>
      </p:sp>
      <p:sp>
        <p:nvSpPr>
          <p:cNvPr id="699" name="Shape 699"/>
          <p:cNvSpPr/>
          <p:nvPr/>
        </p:nvSpPr>
        <p:spPr>
          <a:xfrm>
            <a:off x="7075884" y="5098553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700" name="Shape 700"/>
          <p:cNvSpPr/>
          <p:nvPr/>
        </p:nvSpPr>
        <p:spPr>
          <a:xfrm>
            <a:off x="7897415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701" name="Shape 701"/>
          <p:cNvSpPr/>
          <p:nvPr/>
        </p:nvSpPr>
        <p:spPr>
          <a:xfrm>
            <a:off x="3490929" y="3680773"/>
            <a:ext cx="3461198" cy="1468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43" extrusionOk="0">
                <a:moveTo>
                  <a:pt x="0" y="19943"/>
                </a:moveTo>
                <a:cubicBezTo>
                  <a:pt x="0" y="19943"/>
                  <a:pt x="7486" y="1814"/>
                  <a:pt x="9555" y="265"/>
                </a:cubicBezTo>
                <a:cubicBezTo>
                  <a:pt x="12123" y="-1657"/>
                  <a:pt x="21600" y="7478"/>
                  <a:pt x="21600" y="7478"/>
                </a:cubicBezTo>
              </a:path>
            </a:pathLst>
          </a:cu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702" name="Shape 702"/>
          <p:cNvSpPr/>
          <p:nvPr/>
        </p:nvSpPr>
        <p:spPr>
          <a:xfrm>
            <a:off x="3245048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0000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u</a:t>
            </a:r>
          </a:p>
        </p:txBody>
      </p:sp>
      <p:sp>
        <p:nvSpPr>
          <p:cNvPr id="703" name="Shape 703"/>
          <p:cNvSpPr/>
          <p:nvPr/>
        </p:nvSpPr>
        <p:spPr>
          <a:xfrm>
            <a:off x="6772275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w</a:t>
            </a:r>
          </a:p>
        </p:txBody>
      </p:sp>
      <p:sp>
        <p:nvSpPr>
          <p:cNvPr id="704" name="Shape 704"/>
          <p:cNvSpPr/>
          <p:nvPr/>
        </p:nvSpPr>
        <p:spPr>
          <a:xfrm>
            <a:off x="4459486" y="350906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 dirty="0"/>
              <a:t>5</a:t>
            </a:r>
          </a:p>
        </p:txBody>
      </p:sp>
      <p:grpSp>
        <p:nvGrpSpPr>
          <p:cNvPr id="717" name="Group 717"/>
          <p:cNvGrpSpPr/>
          <p:nvPr/>
        </p:nvGrpSpPr>
        <p:grpSpPr>
          <a:xfrm>
            <a:off x="68979" y="1105807"/>
            <a:ext cx="4688086" cy="2312789"/>
            <a:chOff x="0" y="0"/>
            <a:chExt cx="6667500" cy="3289300"/>
          </a:xfrm>
        </p:grpSpPr>
        <p:sp>
          <p:nvSpPr>
            <p:cNvPr id="705" name="Shape 705"/>
            <p:cNvSpPr/>
            <p:nvPr/>
          </p:nvSpPr>
          <p:spPr>
            <a:xfrm>
              <a:off x="0" y="0"/>
              <a:ext cx="6667500" cy="32893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706" name="Shape 706"/>
            <p:cNvSpPr/>
            <p:nvPr/>
          </p:nvSpPr>
          <p:spPr>
            <a:xfrm>
              <a:off x="86999" y="101600"/>
              <a:ext cx="2026236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dest.</a:t>
              </a:r>
            </a:p>
          </p:txBody>
        </p:sp>
        <p:sp>
          <p:nvSpPr>
            <p:cNvPr id="707" name="Shape 707"/>
            <p:cNvSpPr/>
            <p:nvPr/>
          </p:nvSpPr>
          <p:spPr>
            <a:xfrm>
              <a:off x="1704860" y="95250"/>
              <a:ext cx="1866788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next hop</a:t>
              </a:r>
            </a:p>
          </p:txBody>
        </p:sp>
        <p:sp>
          <p:nvSpPr>
            <p:cNvPr id="708" name="Shape 708"/>
            <p:cNvSpPr/>
            <p:nvPr/>
          </p:nvSpPr>
          <p:spPr>
            <a:xfrm flipV="1">
              <a:off x="126380" y="654854"/>
              <a:ext cx="6464235" cy="439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09" name="Shape 709"/>
            <p:cNvSpPr/>
            <p:nvPr/>
          </p:nvSpPr>
          <p:spPr>
            <a:xfrm flipV="1">
              <a:off x="1059444" y="139699"/>
              <a:ext cx="2879" cy="306070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0" name="Shape 710"/>
            <p:cNvSpPr/>
            <p:nvPr/>
          </p:nvSpPr>
          <p:spPr>
            <a:xfrm>
              <a:off x="384692" y="62865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z</a:t>
              </a:r>
            </a:p>
          </p:txBody>
        </p:sp>
        <p:sp>
          <p:nvSpPr>
            <p:cNvPr id="711" name="Shape 711"/>
            <p:cNvSpPr/>
            <p:nvPr/>
          </p:nvSpPr>
          <p:spPr>
            <a:xfrm>
              <a:off x="317500" y="1117600"/>
              <a:ext cx="508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w</a:t>
              </a:r>
            </a:p>
          </p:txBody>
        </p:sp>
        <p:sp>
          <p:nvSpPr>
            <p:cNvPr id="712" name="Shape 712"/>
            <p:cNvSpPr/>
            <p:nvPr/>
          </p:nvSpPr>
          <p:spPr>
            <a:xfrm>
              <a:off x="4991100" y="101600"/>
              <a:ext cx="9398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cost</a:t>
              </a:r>
            </a:p>
          </p:txBody>
        </p:sp>
        <p:sp>
          <p:nvSpPr>
            <p:cNvPr id="713" name="Shape 713"/>
            <p:cNvSpPr/>
            <p:nvPr/>
          </p:nvSpPr>
          <p:spPr>
            <a:xfrm flipV="1">
              <a:off x="4279935" y="139683"/>
              <a:ext cx="2878" cy="3060718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4" name="Shape 714"/>
            <p:cNvSpPr/>
            <p:nvPr/>
          </p:nvSpPr>
          <p:spPr>
            <a:xfrm>
              <a:off x="3810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y</a:t>
              </a:r>
            </a:p>
          </p:txBody>
        </p:sp>
        <p:sp>
          <p:nvSpPr>
            <p:cNvPr id="715" name="Shape 715"/>
            <p:cNvSpPr/>
            <p:nvPr/>
          </p:nvSpPr>
          <p:spPr>
            <a:xfrm>
              <a:off x="381000" y="20955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v</a:t>
              </a:r>
            </a:p>
          </p:txBody>
        </p:sp>
        <p:sp>
          <p:nvSpPr>
            <p:cNvPr id="716" name="Shape 716"/>
            <p:cNvSpPr/>
            <p:nvPr/>
          </p:nvSpPr>
          <p:spPr>
            <a:xfrm>
              <a:off x="381000" y="25654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44" name="Shape 710"/>
            <p:cNvSpPr/>
            <p:nvPr/>
          </p:nvSpPr>
          <p:spPr>
            <a:xfrm>
              <a:off x="2459312" y="628651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5" name="Shape 710"/>
            <p:cNvSpPr/>
            <p:nvPr/>
          </p:nvSpPr>
          <p:spPr>
            <a:xfrm>
              <a:off x="2459312" y="1117599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6" name="Shape 710"/>
            <p:cNvSpPr/>
            <p:nvPr/>
          </p:nvSpPr>
          <p:spPr>
            <a:xfrm>
              <a:off x="2459312" y="160654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7" name="Shape 710"/>
            <p:cNvSpPr/>
            <p:nvPr/>
          </p:nvSpPr>
          <p:spPr>
            <a:xfrm>
              <a:off x="2459312" y="2095497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8" name="Shape 710"/>
            <p:cNvSpPr/>
            <p:nvPr/>
          </p:nvSpPr>
          <p:spPr>
            <a:xfrm>
              <a:off x="2459312" y="2584445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9" name="Shape 710"/>
            <p:cNvSpPr/>
            <p:nvPr/>
          </p:nvSpPr>
          <p:spPr>
            <a:xfrm>
              <a:off x="5295899" y="60397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0" name="Shape 710"/>
            <p:cNvSpPr/>
            <p:nvPr/>
          </p:nvSpPr>
          <p:spPr>
            <a:xfrm>
              <a:off x="5295899" y="109292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1" name="Shape 710"/>
            <p:cNvSpPr/>
            <p:nvPr/>
          </p:nvSpPr>
          <p:spPr>
            <a:xfrm>
              <a:off x="5295899" y="1581876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2" name="Shape 710"/>
            <p:cNvSpPr/>
            <p:nvPr/>
          </p:nvSpPr>
          <p:spPr>
            <a:xfrm>
              <a:off x="5295899" y="2070824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3" name="Shape 710"/>
            <p:cNvSpPr/>
            <p:nvPr/>
          </p:nvSpPr>
          <p:spPr>
            <a:xfrm>
              <a:off x="5295899" y="255977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</p:grpSp>
      <p:sp>
        <p:nvSpPr>
          <p:cNvPr id="718" name="Shape 718"/>
          <p:cNvSpPr/>
          <p:nvPr/>
        </p:nvSpPr>
        <p:spPr>
          <a:xfrm>
            <a:off x="2798564" y="5097000"/>
            <a:ext cx="348258" cy="851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72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5062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54290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/>
          <p:nvPr/>
        </p:nvSpPr>
        <p:spPr>
          <a:xfrm flipH="1">
            <a:off x="3651001" y="4521371"/>
            <a:ext cx="1456957" cy="74670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79" name="Shape 679"/>
          <p:cNvSpPr/>
          <p:nvPr/>
        </p:nvSpPr>
        <p:spPr>
          <a:xfrm flipH="1">
            <a:off x="5241777" y="4617585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0" name="Shape 680"/>
          <p:cNvSpPr/>
          <p:nvPr/>
        </p:nvSpPr>
        <p:spPr>
          <a:xfrm>
            <a:off x="7232971" y="4634061"/>
            <a:ext cx="1352911" cy="6887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Least-Cost Paths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81" name="Shape 68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919191"/>
                </a:solidFill>
              </a:rPr>
              <a:t>13</a:t>
            </a:fld>
            <a:endParaRPr sz="1000" dirty="0">
              <a:solidFill>
                <a:srgbClr val="919191"/>
              </a:solidFill>
            </a:endParaRPr>
          </a:p>
        </p:txBody>
      </p:sp>
      <p:sp>
        <p:nvSpPr>
          <p:cNvPr id="682" name="Shape 682"/>
          <p:cNvSpPr/>
          <p:nvPr/>
        </p:nvSpPr>
        <p:spPr>
          <a:xfrm>
            <a:off x="4129087" y="449579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683" name="Shape 683"/>
          <p:cNvSpPr/>
          <p:nvPr/>
        </p:nvSpPr>
        <p:spPr>
          <a:xfrm>
            <a:off x="4129087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84" name="Shape 684"/>
          <p:cNvSpPr/>
          <p:nvPr/>
        </p:nvSpPr>
        <p:spPr>
          <a:xfrm>
            <a:off x="6084689" y="398234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1</a:t>
            </a:r>
            <a:endParaRPr sz="2953" dirty="0"/>
          </a:p>
        </p:txBody>
      </p:sp>
      <p:sp>
        <p:nvSpPr>
          <p:cNvPr id="685" name="Shape 685"/>
          <p:cNvSpPr/>
          <p:nvPr/>
        </p:nvSpPr>
        <p:spPr>
          <a:xfrm flipV="1">
            <a:off x="7249070" y="5470810"/>
            <a:ext cx="1302225" cy="66042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6" name="Shape 686"/>
          <p:cNvSpPr/>
          <p:nvPr/>
        </p:nvSpPr>
        <p:spPr>
          <a:xfrm>
            <a:off x="3727485" y="5571678"/>
            <a:ext cx="1332177" cy="57565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7" name="Shape 687"/>
          <p:cNvSpPr/>
          <p:nvPr/>
        </p:nvSpPr>
        <p:spPr>
          <a:xfrm>
            <a:off x="8379619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z</a:t>
            </a:r>
          </a:p>
        </p:txBody>
      </p:sp>
      <p:sp>
        <p:nvSpPr>
          <p:cNvPr id="688" name="Shape 688"/>
          <p:cNvSpPr/>
          <p:nvPr/>
        </p:nvSpPr>
        <p:spPr>
          <a:xfrm>
            <a:off x="5281017" y="508069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1</a:t>
            </a:r>
            <a:endParaRPr sz="2953" dirty="0"/>
          </a:p>
        </p:txBody>
      </p:sp>
      <p:sp>
        <p:nvSpPr>
          <p:cNvPr id="689" name="Shape 689"/>
          <p:cNvSpPr/>
          <p:nvPr/>
        </p:nvSpPr>
        <p:spPr>
          <a:xfrm>
            <a:off x="6084689" y="617904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90" name="Shape 690"/>
          <p:cNvSpPr/>
          <p:nvPr/>
        </p:nvSpPr>
        <p:spPr>
          <a:xfrm flipH="1" flipV="1">
            <a:off x="5441750" y="4488097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1" name="Shape 691"/>
          <p:cNvSpPr/>
          <p:nvPr/>
        </p:nvSpPr>
        <p:spPr>
          <a:xfrm flipH="1" flipV="1">
            <a:off x="5459611" y="6203975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2" name="Shape 692"/>
          <p:cNvSpPr/>
          <p:nvPr/>
        </p:nvSpPr>
        <p:spPr>
          <a:xfrm flipH="1">
            <a:off x="7035176" y="4687639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3" name="Shape 693"/>
          <p:cNvSpPr/>
          <p:nvPr/>
        </p:nvSpPr>
        <p:spPr>
          <a:xfrm>
            <a:off x="4977408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v</a:t>
            </a:r>
          </a:p>
        </p:txBody>
      </p:sp>
      <p:sp>
        <p:nvSpPr>
          <p:cNvPr id="694" name="Shape 694"/>
          <p:cNvSpPr/>
          <p:nvPr/>
        </p:nvSpPr>
        <p:spPr>
          <a:xfrm>
            <a:off x="6772275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y</a:t>
            </a:r>
          </a:p>
        </p:txBody>
      </p:sp>
      <p:sp>
        <p:nvSpPr>
          <p:cNvPr id="695" name="Shape 695"/>
          <p:cNvSpPr/>
          <p:nvPr/>
        </p:nvSpPr>
        <p:spPr>
          <a:xfrm flipH="1">
            <a:off x="5365534" y="4579849"/>
            <a:ext cx="1538172" cy="156748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6" name="Shape 696"/>
          <p:cNvSpPr/>
          <p:nvPr/>
        </p:nvSpPr>
        <p:spPr>
          <a:xfrm>
            <a:off x="4977408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x</a:t>
            </a:r>
          </a:p>
        </p:txBody>
      </p:sp>
      <p:sp>
        <p:nvSpPr>
          <p:cNvPr id="697" name="Shape 697"/>
          <p:cNvSpPr/>
          <p:nvPr/>
        </p:nvSpPr>
        <p:spPr>
          <a:xfrm>
            <a:off x="6173985" y="5187850"/>
            <a:ext cx="537793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698" name="Shape 698"/>
          <p:cNvSpPr/>
          <p:nvPr/>
        </p:nvSpPr>
        <p:spPr>
          <a:xfrm>
            <a:off x="7959923" y="450026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1</a:t>
            </a:r>
            <a:endParaRPr sz="2953" dirty="0"/>
          </a:p>
        </p:txBody>
      </p:sp>
      <p:sp>
        <p:nvSpPr>
          <p:cNvPr id="699" name="Shape 699"/>
          <p:cNvSpPr/>
          <p:nvPr/>
        </p:nvSpPr>
        <p:spPr>
          <a:xfrm>
            <a:off x="7075884" y="5098553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700" name="Shape 700"/>
          <p:cNvSpPr/>
          <p:nvPr/>
        </p:nvSpPr>
        <p:spPr>
          <a:xfrm>
            <a:off x="7897415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701" name="Shape 701"/>
          <p:cNvSpPr/>
          <p:nvPr/>
        </p:nvSpPr>
        <p:spPr>
          <a:xfrm>
            <a:off x="3490929" y="3680773"/>
            <a:ext cx="3461198" cy="1468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43" extrusionOk="0">
                <a:moveTo>
                  <a:pt x="0" y="19943"/>
                </a:moveTo>
                <a:cubicBezTo>
                  <a:pt x="0" y="19943"/>
                  <a:pt x="7486" y="1814"/>
                  <a:pt x="9555" y="265"/>
                </a:cubicBezTo>
                <a:cubicBezTo>
                  <a:pt x="12123" y="-1657"/>
                  <a:pt x="21600" y="7478"/>
                  <a:pt x="21600" y="7478"/>
                </a:cubicBezTo>
              </a:path>
            </a:pathLst>
          </a:cu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702" name="Shape 702"/>
          <p:cNvSpPr/>
          <p:nvPr/>
        </p:nvSpPr>
        <p:spPr>
          <a:xfrm>
            <a:off x="3245048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0000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u</a:t>
            </a:r>
          </a:p>
        </p:txBody>
      </p:sp>
      <p:sp>
        <p:nvSpPr>
          <p:cNvPr id="703" name="Shape 703"/>
          <p:cNvSpPr/>
          <p:nvPr/>
        </p:nvSpPr>
        <p:spPr>
          <a:xfrm>
            <a:off x="6772275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w</a:t>
            </a:r>
          </a:p>
        </p:txBody>
      </p:sp>
      <p:sp>
        <p:nvSpPr>
          <p:cNvPr id="704" name="Shape 704"/>
          <p:cNvSpPr/>
          <p:nvPr/>
        </p:nvSpPr>
        <p:spPr>
          <a:xfrm>
            <a:off x="4459486" y="350906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 dirty="0"/>
              <a:t>5</a:t>
            </a:r>
          </a:p>
        </p:txBody>
      </p:sp>
      <p:grpSp>
        <p:nvGrpSpPr>
          <p:cNvPr id="717" name="Group 717"/>
          <p:cNvGrpSpPr/>
          <p:nvPr/>
        </p:nvGrpSpPr>
        <p:grpSpPr>
          <a:xfrm>
            <a:off x="68979" y="1105807"/>
            <a:ext cx="4688086" cy="2312789"/>
            <a:chOff x="0" y="0"/>
            <a:chExt cx="6667500" cy="3289300"/>
          </a:xfrm>
        </p:grpSpPr>
        <p:sp>
          <p:nvSpPr>
            <p:cNvPr id="705" name="Shape 705"/>
            <p:cNvSpPr/>
            <p:nvPr/>
          </p:nvSpPr>
          <p:spPr>
            <a:xfrm>
              <a:off x="0" y="0"/>
              <a:ext cx="6667500" cy="32893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706" name="Shape 706"/>
            <p:cNvSpPr/>
            <p:nvPr/>
          </p:nvSpPr>
          <p:spPr>
            <a:xfrm>
              <a:off x="86999" y="101600"/>
              <a:ext cx="2026236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dest.</a:t>
              </a:r>
            </a:p>
          </p:txBody>
        </p:sp>
        <p:sp>
          <p:nvSpPr>
            <p:cNvPr id="707" name="Shape 707"/>
            <p:cNvSpPr/>
            <p:nvPr/>
          </p:nvSpPr>
          <p:spPr>
            <a:xfrm>
              <a:off x="1704860" y="95250"/>
              <a:ext cx="1866788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next hop</a:t>
              </a:r>
            </a:p>
          </p:txBody>
        </p:sp>
        <p:sp>
          <p:nvSpPr>
            <p:cNvPr id="708" name="Shape 708"/>
            <p:cNvSpPr/>
            <p:nvPr/>
          </p:nvSpPr>
          <p:spPr>
            <a:xfrm flipV="1">
              <a:off x="126380" y="654854"/>
              <a:ext cx="6464235" cy="439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09" name="Shape 709"/>
            <p:cNvSpPr/>
            <p:nvPr/>
          </p:nvSpPr>
          <p:spPr>
            <a:xfrm flipV="1">
              <a:off x="1059444" y="139699"/>
              <a:ext cx="2879" cy="306070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0" name="Shape 710"/>
            <p:cNvSpPr/>
            <p:nvPr/>
          </p:nvSpPr>
          <p:spPr>
            <a:xfrm>
              <a:off x="384692" y="62865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z</a:t>
              </a:r>
            </a:p>
          </p:txBody>
        </p:sp>
        <p:sp>
          <p:nvSpPr>
            <p:cNvPr id="711" name="Shape 711"/>
            <p:cNvSpPr/>
            <p:nvPr/>
          </p:nvSpPr>
          <p:spPr>
            <a:xfrm>
              <a:off x="317500" y="1117600"/>
              <a:ext cx="508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w</a:t>
              </a:r>
            </a:p>
          </p:txBody>
        </p:sp>
        <p:sp>
          <p:nvSpPr>
            <p:cNvPr id="712" name="Shape 712"/>
            <p:cNvSpPr/>
            <p:nvPr/>
          </p:nvSpPr>
          <p:spPr>
            <a:xfrm>
              <a:off x="4991100" y="101600"/>
              <a:ext cx="9398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cost</a:t>
              </a:r>
            </a:p>
          </p:txBody>
        </p:sp>
        <p:sp>
          <p:nvSpPr>
            <p:cNvPr id="713" name="Shape 713"/>
            <p:cNvSpPr/>
            <p:nvPr/>
          </p:nvSpPr>
          <p:spPr>
            <a:xfrm flipV="1">
              <a:off x="4279935" y="139683"/>
              <a:ext cx="2878" cy="3060718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4" name="Shape 714"/>
            <p:cNvSpPr/>
            <p:nvPr/>
          </p:nvSpPr>
          <p:spPr>
            <a:xfrm>
              <a:off x="3810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y</a:t>
              </a:r>
            </a:p>
          </p:txBody>
        </p:sp>
        <p:sp>
          <p:nvSpPr>
            <p:cNvPr id="715" name="Shape 715"/>
            <p:cNvSpPr/>
            <p:nvPr/>
          </p:nvSpPr>
          <p:spPr>
            <a:xfrm>
              <a:off x="381000" y="20955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v</a:t>
              </a:r>
            </a:p>
          </p:txBody>
        </p:sp>
        <p:sp>
          <p:nvSpPr>
            <p:cNvPr id="716" name="Shape 716"/>
            <p:cNvSpPr/>
            <p:nvPr/>
          </p:nvSpPr>
          <p:spPr>
            <a:xfrm>
              <a:off x="381000" y="25654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44" name="Shape 710"/>
            <p:cNvSpPr/>
            <p:nvPr/>
          </p:nvSpPr>
          <p:spPr>
            <a:xfrm>
              <a:off x="2459312" y="628651"/>
              <a:ext cx="1358783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x</a:t>
              </a:r>
              <a:r>
                <a:rPr lang="en-US" sz="2531" dirty="0" smtClean="0"/>
                <a:t> or v</a:t>
              </a:r>
              <a:endParaRPr sz="2531" dirty="0"/>
            </a:p>
          </p:txBody>
        </p:sp>
        <p:sp>
          <p:nvSpPr>
            <p:cNvPr id="45" name="Shape 710"/>
            <p:cNvSpPr/>
            <p:nvPr/>
          </p:nvSpPr>
          <p:spPr>
            <a:xfrm>
              <a:off x="2459312" y="1117599"/>
              <a:ext cx="1358783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smtClean="0"/>
                <a:t>x or v</a:t>
              </a:r>
              <a:endParaRPr sz="2531" dirty="0"/>
            </a:p>
          </p:txBody>
        </p:sp>
        <p:sp>
          <p:nvSpPr>
            <p:cNvPr id="46" name="Shape 710"/>
            <p:cNvSpPr/>
            <p:nvPr/>
          </p:nvSpPr>
          <p:spPr>
            <a:xfrm>
              <a:off x="2459312" y="160654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x</a:t>
              </a:r>
              <a:endParaRPr sz="2531" dirty="0"/>
            </a:p>
          </p:txBody>
        </p:sp>
        <p:sp>
          <p:nvSpPr>
            <p:cNvPr id="47" name="Shape 710"/>
            <p:cNvSpPr/>
            <p:nvPr/>
          </p:nvSpPr>
          <p:spPr>
            <a:xfrm>
              <a:off x="2459312" y="2095497"/>
              <a:ext cx="1422764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/>
                <a:t>v</a:t>
              </a:r>
              <a:r>
                <a:rPr lang="en-US" sz="2531" smtClean="0"/>
                <a:t> or x</a:t>
              </a:r>
              <a:endParaRPr sz="2531" dirty="0"/>
            </a:p>
          </p:txBody>
        </p:sp>
        <p:sp>
          <p:nvSpPr>
            <p:cNvPr id="48" name="Shape 710"/>
            <p:cNvSpPr/>
            <p:nvPr/>
          </p:nvSpPr>
          <p:spPr>
            <a:xfrm>
              <a:off x="2459312" y="2584445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x</a:t>
              </a:r>
              <a:endParaRPr sz="2531" dirty="0"/>
            </a:p>
          </p:txBody>
        </p:sp>
        <p:sp>
          <p:nvSpPr>
            <p:cNvPr id="49" name="Shape 710"/>
            <p:cNvSpPr/>
            <p:nvPr/>
          </p:nvSpPr>
          <p:spPr>
            <a:xfrm>
              <a:off x="5295899" y="60397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4</a:t>
              </a:r>
              <a:endParaRPr sz="2531" dirty="0"/>
            </a:p>
          </p:txBody>
        </p:sp>
        <p:sp>
          <p:nvSpPr>
            <p:cNvPr id="50" name="Shape 710"/>
            <p:cNvSpPr/>
            <p:nvPr/>
          </p:nvSpPr>
          <p:spPr>
            <a:xfrm>
              <a:off x="5295899" y="109292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3</a:t>
              </a:r>
              <a:endParaRPr sz="2531" dirty="0"/>
            </a:p>
          </p:txBody>
        </p:sp>
        <p:sp>
          <p:nvSpPr>
            <p:cNvPr id="51" name="Shape 710"/>
            <p:cNvSpPr/>
            <p:nvPr/>
          </p:nvSpPr>
          <p:spPr>
            <a:xfrm>
              <a:off x="5295899" y="1581876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2</a:t>
              </a:r>
              <a:endParaRPr sz="2531" dirty="0"/>
            </a:p>
          </p:txBody>
        </p:sp>
        <p:sp>
          <p:nvSpPr>
            <p:cNvPr id="52" name="Shape 710"/>
            <p:cNvSpPr/>
            <p:nvPr/>
          </p:nvSpPr>
          <p:spPr>
            <a:xfrm>
              <a:off x="5295899" y="2070824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2</a:t>
              </a:r>
              <a:endParaRPr sz="2531" dirty="0"/>
            </a:p>
          </p:txBody>
        </p:sp>
        <p:sp>
          <p:nvSpPr>
            <p:cNvPr id="53" name="Shape 710"/>
            <p:cNvSpPr/>
            <p:nvPr/>
          </p:nvSpPr>
          <p:spPr>
            <a:xfrm>
              <a:off x="5295899" y="255977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1</a:t>
              </a:r>
              <a:endParaRPr sz="2531" dirty="0"/>
            </a:p>
          </p:txBody>
        </p:sp>
      </p:grpSp>
      <p:sp>
        <p:nvSpPr>
          <p:cNvPr id="718" name="Shape 718"/>
          <p:cNvSpPr/>
          <p:nvPr/>
        </p:nvSpPr>
        <p:spPr>
          <a:xfrm>
            <a:off x="2798564" y="5097000"/>
            <a:ext cx="348258" cy="851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72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5062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887007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/>
          <p:nvPr/>
        </p:nvSpPr>
        <p:spPr>
          <a:xfrm flipH="1">
            <a:off x="3651001" y="4521371"/>
            <a:ext cx="1456957" cy="74670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79" name="Shape 679"/>
          <p:cNvSpPr/>
          <p:nvPr/>
        </p:nvSpPr>
        <p:spPr>
          <a:xfrm flipH="1">
            <a:off x="5241777" y="4617585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0" name="Shape 680"/>
          <p:cNvSpPr/>
          <p:nvPr/>
        </p:nvSpPr>
        <p:spPr>
          <a:xfrm>
            <a:off x="7232971" y="4634061"/>
            <a:ext cx="1352911" cy="6887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Happens Here?</a:t>
            </a:r>
            <a:endParaRPr lang="en-US" dirty="0"/>
          </a:p>
        </p:txBody>
      </p:sp>
      <p:sp>
        <p:nvSpPr>
          <p:cNvPr id="681" name="Shape 68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919191"/>
                </a:solidFill>
              </a:rPr>
              <a:t>14</a:t>
            </a:fld>
            <a:endParaRPr sz="1000" dirty="0">
              <a:solidFill>
                <a:srgbClr val="919191"/>
              </a:solidFill>
            </a:endParaRPr>
          </a:p>
        </p:txBody>
      </p:sp>
      <p:sp>
        <p:nvSpPr>
          <p:cNvPr id="682" name="Shape 682"/>
          <p:cNvSpPr/>
          <p:nvPr/>
        </p:nvSpPr>
        <p:spPr>
          <a:xfrm>
            <a:off x="4129087" y="449579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683" name="Shape 683"/>
          <p:cNvSpPr/>
          <p:nvPr/>
        </p:nvSpPr>
        <p:spPr>
          <a:xfrm>
            <a:off x="4129087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84" name="Shape 684"/>
          <p:cNvSpPr/>
          <p:nvPr/>
        </p:nvSpPr>
        <p:spPr>
          <a:xfrm>
            <a:off x="6084689" y="398234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0</a:t>
            </a:r>
            <a:endParaRPr sz="2953" dirty="0"/>
          </a:p>
        </p:txBody>
      </p:sp>
      <p:sp>
        <p:nvSpPr>
          <p:cNvPr id="685" name="Shape 685"/>
          <p:cNvSpPr/>
          <p:nvPr/>
        </p:nvSpPr>
        <p:spPr>
          <a:xfrm flipV="1">
            <a:off x="7249070" y="5470810"/>
            <a:ext cx="1302225" cy="66042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6" name="Shape 686"/>
          <p:cNvSpPr/>
          <p:nvPr/>
        </p:nvSpPr>
        <p:spPr>
          <a:xfrm>
            <a:off x="3727485" y="5571678"/>
            <a:ext cx="1332177" cy="57565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7" name="Shape 687"/>
          <p:cNvSpPr/>
          <p:nvPr/>
        </p:nvSpPr>
        <p:spPr>
          <a:xfrm>
            <a:off x="8379619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z</a:t>
            </a:r>
          </a:p>
        </p:txBody>
      </p:sp>
      <p:sp>
        <p:nvSpPr>
          <p:cNvPr id="688" name="Shape 688"/>
          <p:cNvSpPr/>
          <p:nvPr/>
        </p:nvSpPr>
        <p:spPr>
          <a:xfrm>
            <a:off x="5281017" y="508069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0</a:t>
            </a:r>
            <a:endParaRPr sz="2953" dirty="0"/>
          </a:p>
        </p:txBody>
      </p:sp>
      <p:sp>
        <p:nvSpPr>
          <p:cNvPr id="689" name="Shape 689"/>
          <p:cNvSpPr/>
          <p:nvPr/>
        </p:nvSpPr>
        <p:spPr>
          <a:xfrm>
            <a:off x="6084689" y="617904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90" name="Shape 690"/>
          <p:cNvSpPr/>
          <p:nvPr/>
        </p:nvSpPr>
        <p:spPr>
          <a:xfrm flipH="1" flipV="1">
            <a:off x="5441750" y="4488097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1" name="Shape 691"/>
          <p:cNvSpPr/>
          <p:nvPr/>
        </p:nvSpPr>
        <p:spPr>
          <a:xfrm flipH="1" flipV="1">
            <a:off x="5459611" y="6203975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2" name="Shape 692"/>
          <p:cNvSpPr/>
          <p:nvPr/>
        </p:nvSpPr>
        <p:spPr>
          <a:xfrm flipH="1">
            <a:off x="7035176" y="4687639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3" name="Shape 693"/>
          <p:cNvSpPr/>
          <p:nvPr/>
        </p:nvSpPr>
        <p:spPr>
          <a:xfrm>
            <a:off x="4977408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v</a:t>
            </a:r>
          </a:p>
        </p:txBody>
      </p:sp>
      <p:sp>
        <p:nvSpPr>
          <p:cNvPr id="694" name="Shape 694"/>
          <p:cNvSpPr/>
          <p:nvPr/>
        </p:nvSpPr>
        <p:spPr>
          <a:xfrm>
            <a:off x="6772275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y</a:t>
            </a:r>
          </a:p>
        </p:txBody>
      </p:sp>
      <p:sp>
        <p:nvSpPr>
          <p:cNvPr id="695" name="Shape 695"/>
          <p:cNvSpPr/>
          <p:nvPr/>
        </p:nvSpPr>
        <p:spPr>
          <a:xfrm flipH="1">
            <a:off x="5365534" y="4579849"/>
            <a:ext cx="1538172" cy="156748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6" name="Shape 696"/>
          <p:cNvSpPr/>
          <p:nvPr/>
        </p:nvSpPr>
        <p:spPr>
          <a:xfrm>
            <a:off x="4977408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x</a:t>
            </a:r>
          </a:p>
        </p:txBody>
      </p:sp>
      <p:sp>
        <p:nvSpPr>
          <p:cNvPr id="697" name="Shape 697"/>
          <p:cNvSpPr/>
          <p:nvPr/>
        </p:nvSpPr>
        <p:spPr>
          <a:xfrm>
            <a:off x="6173985" y="5187850"/>
            <a:ext cx="537793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0</a:t>
            </a:r>
            <a:endParaRPr sz="2953" dirty="0"/>
          </a:p>
        </p:txBody>
      </p:sp>
      <p:sp>
        <p:nvSpPr>
          <p:cNvPr id="698" name="Shape 698"/>
          <p:cNvSpPr/>
          <p:nvPr/>
        </p:nvSpPr>
        <p:spPr>
          <a:xfrm>
            <a:off x="7959923" y="450026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1</a:t>
            </a:r>
            <a:endParaRPr sz="2953" dirty="0"/>
          </a:p>
        </p:txBody>
      </p:sp>
      <p:sp>
        <p:nvSpPr>
          <p:cNvPr id="699" name="Shape 699"/>
          <p:cNvSpPr/>
          <p:nvPr/>
        </p:nvSpPr>
        <p:spPr>
          <a:xfrm>
            <a:off x="7075884" y="5098553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700" name="Shape 700"/>
          <p:cNvSpPr/>
          <p:nvPr/>
        </p:nvSpPr>
        <p:spPr>
          <a:xfrm>
            <a:off x="7897415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701" name="Shape 701"/>
          <p:cNvSpPr/>
          <p:nvPr/>
        </p:nvSpPr>
        <p:spPr>
          <a:xfrm>
            <a:off x="3490929" y="3680773"/>
            <a:ext cx="3461198" cy="1468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43" extrusionOk="0">
                <a:moveTo>
                  <a:pt x="0" y="19943"/>
                </a:moveTo>
                <a:cubicBezTo>
                  <a:pt x="0" y="19943"/>
                  <a:pt x="7486" y="1814"/>
                  <a:pt x="9555" y="265"/>
                </a:cubicBezTo>
                <a:cubicBezTo>
                  <a:pt x="12123" y="-1657"/>
                  <a:pt x="21600" y="7478"/>
                  <a:pt x="21600" y="7478"/>
                </a:cubicBezTo>
              </a:path>
            </a:pathLst>
          </a:cu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702" name="Shape 702"/>
          <p:cNvSpPr/>
          <p:nvPr/>
        </p:nvSpPr>
        <p:spPr>
          <a:xfrm>
            <a:off x="3245048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0000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u</a:t>
            </a:r>
          </a:p>
        </p:txBody>
      </p:sp>
      <p:sp>
        <p:nvSpPr>
          <p:cNvPr id="703" name="Shape 703"/>
          <p:cNvSpPr/>
          <p:nvPr/>
        </p:nvSpPr>
        <p:spPr>
          <a:xfrm>
            <a:off x="6772275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w</a:t>
            </a:r>
          </a:p>
        </p:txBody>
      </p:sp>
      <p:sp>
        <p:nvSpPr>
          <p:cNvPr id="704" name="Shape 704"/>
          <p:cNvSpPr/>
          <p:nvPr/>
        </p:nvSpPr>
        <p:spPr>
          <a:xfrm>
            <a:off x="4459486" y="350906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 dirty="0"/>
              <a:t>5</a:t>
            </a:r>
          </a:p>
        </p:txBody>
      </p:sp>
      <p:grpSp>
        <p:nvGrpSpPr>
          <p:cNvPr id="717" name="Group 717"/>
          <p:cNvGrpSpPr/>
          <p:nvPr/>
        </p:nvGrpSpPr>
        <p:grpSpPr>
          <a:xfrm>
            <a:off x="68979" y="1105807"/>
            <a:ext cx="4688086" cy="2312789"/>
            <a:chOff x="0" y="0"/>
            <a:chExt cx="6667500" cy="3289300"/>
          </a:xfrm>
        </p:grpSpPr>
        <p:sp>
          <p:nvSpPr>
            <p:cNvPr id="705" name="Shape 705"/>
            <p:cNvSpPr/>
            <p:nvPr/>
          </p:nvSpPr>
          <p:spPr>
            <a:xfrm>
              <a:off x="0" y="0"/>
              <a:ext cx="6667500" cy="32893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706" name="Shape 706"/>
            <p:cNvSpPr/>
            <p:nvPr/>
          </p:nvSpPr>
          <p:spPr>
            <a:xfrm>
              <a:off x="86999" y="101600"/>
              <a:ext cx="2026236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dest.</a:t>
              </a:r>
            </a:p>
          </p:txBody>
        </p:sp>
        <p:sp>
          <p:nvSpPr>
            <p:cNvPr id="707" name="Shape 707"/>
            <p:cNvSpPr/>
            <p:nvPr/>
          </p:nvSpPr>
          <p:spPr>
            <a:xfrm>
              <a:off x="1704860" y="95250"/>
              <a:ext cx="1866788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next hop</a:t>
              </a:r>
            </a:p>
          </p:txBody>
        </p:sp>
        <p:sp>
          <p:nvSpPr>
            <p:cNvPr id="708" name="Shape 708"/>
            <p:cNvSpPr/>
            <p:nvPr/>
          </p:nvSpPr>
          <p:spPr>
            <a:xfrm flipV="1">
              <a:off x="126380" y="654854"/>
              <a:ext cx="6464235" cy="439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09" name="Shape 709"/>
            <p:cNvSpPr/>
            <p:nvPr/>
          </p:nvSpPr>
          <p:spPr>
            <a:xfrm flipV="1">
              <a:off x="1059444" y="139699"/>
              <a:ext cx="2879" cy="306070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0" name="Shape 710"/>
            <p:cNvSpPr/>
            <p:nvPr/>
          </p:nvSpPr>
          <p:spPr>
            <a:xfrm>
              <a:off x="384692" y="62865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z</a:t>
              </a:r>
            </a:p>
          </p:txBody>
        </p:sp>
        <p:sp>
          <p:nvSpPr>
            <p:cNvPr id="711" name="Shape 711"/>
            <p:cNvSpPr/>
            <p:nvPr/>
          </p:nvSpPr>
          <p:spPr>
            <a:xfrm>
              <a:off x="317500" y="1117600"/>
              <a:ext cx="508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w</a:t>
              </a:r>
            </a:p>
          </p:txBody>
        </p:sp>
        <p:sp>
          <p:nvSpPr>
            <p:cNvPr id="712" name="Shape 712"/>
            <p:cNvSpPr/>
            <p:nvPr/>
          </p:nvSpPr>
          <p:spPr>
            <a:xfrm>
              <a:off x="4991100" y="101600"/>
              <a:ext cx="9398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cost</a:t>
              </a:r>
            </a:p>
          </p:txBody>
        </p:sp>
        <p:sp>
          <p:nvSpPr>
            <p:cNvPr id="713" name="Shape 713"/>
            <p:cNvSpPr/>
            <p:nvPr/>
          </p:nvSpPr>
          <p:spPr>
            <a:xfrm flipV="1">
              <a:off x="4279935" y="139683"/>
              <a:ext cx="2878" cy="3060718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4" name="Shape 714"/>
            <p:cNvSpPr/>
            <p:nvPr/>
          </p:nvSpPr>
          <p:spPr>
            <a:xfrm>
              <a:off x="3810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y</a:t>
              </a:r>
            </a:p>
          </p:txBody>
        </p:sp>
        <p:sp>
          <p:nvSpPr>
            <p:cNvPr id="715" name="Shape 715"/>
            <p:cNvSpPr/>
            <p:nvPr/>
          </p:nvSpPr>
          <p:spPr>
            <a:xfrm>
              <a:off x="381000" y="20955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v</a:t>
              </a:r>
            </a:p>
          </p:txBody>
        </p:sp>
        <p:sp>
          <p:nvSpPr>
            <p:cNvPr id="716" name="Shape 716"/>
            <p:cNvSpPr/>
            <p:nvPr/>
          </p:nvSpPr>
          <p:spPr>
            <a:xfrm>
              <a:off x="381000" y="25654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44" name="Shape 710"/>
            <p:cNvSpPr/>
            <p:nvPr/>
          </p:nvSpPr>
          <p:spPr>
            <a:xfrm>
              <a:off x="2459312" y="628651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5" name="Shape 710"/>
            <p:cNvSpPr/>
            <p:nvPr/>
          </p:nvSpPr>
          <p:spPr>
            <a:xfrm>
              <a:off x="2459312" y="1117599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6" name="Shape 710"/>
            <p:cNvSpPr/>
            <p:nvPr/>
          </p:nvSpPr>
          <p:spPr>
            <a:xfrm>
              <a:off x="2459312" y="160654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7" name="Shape 710"/>
            <p:cNvSpPr/>
            <p:nvPr/>
          </p:nvSpPr>
          <p:spPr>
            <a:xfrm>
              <a:off x="2459312" y="2095497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8" name="Shape 710"/>
            <p:cNvSpPr/>
            <p:nvPr/>
          </p:nvSpPr>
          <p:spPr>
            <a:xfrm>
              <a:off x="2459312" y="2584445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9" name="Shape 710"/>
            <p:cNvSpPr/>
            <p:nvPr/>
          </p:nvSpPr>
          <p:spPr>
            <a:xfrm>
              <a:off x="5295899" y="60397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0" name="Shape 710"/>
            <p:cNvSpPr/>
            <p:nvPr/>
          </p:nvSpPr>
          <p:spPr>
            <a:xfrm>
              <a:off x="5295899" y="109292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1" name="Shape 710"/>
            <p:cNvSpPr/>
            <p:nvPr/>
          </p:nvSpPr>
          <p:spPr>
            <a:xfrm>
              <a:off x="5295899" y="1581876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2" name="Shape 710"/>
            <p:cNvSpPr/>
            <p:nvPr/>
          </p:nvSpPr>
          <p:spPr>
            <a:xfrm>
              <a:off x="5295899" y="2070824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3" name="Shape 710"/>
            <p:cNvSpPr/>
            <p:nvPr/>
          </p:nvSpPr>
          <p:spPr>
            <a:xfrm>
              <a:off x="5295899" y="255977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</p:grpSp>
      <p:sp>
        <p:nvSpPr>
          <p:cNvPr id="718" name="Shape 718"/>
          <p:cNvSpPr/>
          <p:nvPr/>
        </p:nvSpPr>
        <p:spPr>
          <a:xfrm>
            <a:off x="2798564" y="5097000"/>
            <a:ext cx="348258" cy="851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72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5062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25133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/>
          <a:lstStyle/>
          <a:p>
            <a:r>
              <a:rPr lang="en-US" dirty="0" smtClean="0"/>
              <a:t>No more to say about the algorithm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What about the DV protocol?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7047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Protocol Decision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to run the algorithm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Single </a:t>
            </a:r>
            <a:r>
              <a:rPr lang="en-US" dirty="0"/>
              <a:t>centralized </a:t>
            </a:r>
            <a:r>
              <a:rPr lang="en-US" dirty="0" smtClean="0"/>
              <a:t>server</a:t>
            </a:r>
          </a:p>
          <a:p>
            <a:pPr lvl="2"/>
            <a:r>
              <a:rPr lang="en-US" dirty="0" smtClean="0"/>
              <a:t>SDN: later in course</a:t>
            </a:r>
            <a:endParaRPr lang="en-US" dirty="0"/>
          </a:p>
          <a:p>
            <a:pPr lvl="1"/>
            <a:r>
              <a:rPr lang="en-US" dirty="0"/>
              <a:t>In every </a:t>
            </a:r>
            <a:r>
              <a:rPr lang="en-US" dirty="0" smtClean="0"/>
              <a:t>router</a:t>
            </a:r>
          </a:p>
          <a:p>
            <a:pPr lvl="2"/>
            <a:r>
              <a:rPr lang="en-US" dirty="0" smtClean="0"/>
              <a:t>Link-state routing: what we will cover now</a:t>
            </a:r>
          </a:p>
          <a:p>
            <a:pPr lvl="1"/>
            <a:endParaRPr lang="en-US" dirty="0"/>
          </a:p>
          <a:p>
            <a:r>
              <a:rPr lang="en-US" dirty="0" smtClean="0"/>
              <a:t>Link-state routing</a:t>
            </a:r>
          </a:p>
          <a:p>
            <a:pPr lvl="1"/>
            <a:r>
              <a:rPr lang="en-US" dirty="0" smtClean="0"/>
              <a:t>OSPF </a:t>
            </a:r>
            <a:r>
              <a:rPr lang="en-US" dirty="0"/>
              <a:t>is a link-state protocol</a:t>
            </a:r>
          </a:p>
          <a:p>
            <a:pPr lvl="2"/>
            <a:r>
              <a:rPr lang="en-US" dirty="0"/>
              <a:t>IETF RFC 2328 (IPv4) or 5340 (IPv6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OSPF used at Berkeley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98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Link State Routing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router knows its local “link state” </a:t>
            </a:r>
          </a:p>
          <a:p>
            <a:pPr lvl="1"/>
            <a:r>
              <a:rPr lang="en-US" dirty="0" smtClean="0"/>
              <a:t>Knows state of links to neighbors</a:t>
            </a:r>
          </a:p>
          <a:p>
            <a:pPr lvl="1"/>
            <a:r>
              <a:rPr lang="en-US" dirty="0" smtClean="0"/>
              <a:t>Up/down, and associated “cost”</a:t>
            </a:r>
          </a:p>
          <a:p>
            <a:pPr lvl="6"/>
            <a:endParaRPr lang="en-US" dirty="0"/>
          </a:p>
          <a:p>
            <a:r>
              <a:rPr lang="en-US" dirty="0"/>
              <a:t>A router floods its link state to all other routers</a:t>
            </a:r>
          </a:p>
          <a:p>
            <a:pPr lvl="1"/>
            <a:r>
              <a:rPr lang="en-US" dirty="0" smtClean="0"/>
              <a:t>Hence</a:t>
            </a:r>
            <a:r>
              <a:rPr lang="en-US" dirty="0"/>
              <a:t>, every router learns the entire network </a:t>
            </a:r>
            <a:r>
              <a:rPr lang="en-US" dirty="0" smtClean="0"/>
              <a:t>graph</a:t>
            </a:r>
          </a:p>
          <a:p>
            <a:pPr lvl="7"/>
            <a:endParaRPr lang="en-US" dirty="0"/>
          </a:p>
          <a:p>
            <a:r>
              <a:rPr lang="en-US" dirty="0" smtClean="0"/>
              <a:t>Runs route computation locally</a:t>
            </a:r>
          </a:p>
          <a:p>
            <a:pPr lvl="1"/>
            <a:r>
              <a:rPr lang="en-US" dirty="0" smtClean="0"/>
              <a:t>Computing least-cost paths from them to all other nodes</a:t>
            </a:r>
          </a:p>
          <a:p>
            <a:pPr lvl="8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291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ＭＳ Ｐゴシック" charset="0"/>
                <a:cs typeface="ＭＳ Ｐゴシック" charset="0"/>
              </a:rPr>
              <a:t>Link </a:t>
            </a:r>
            <a:r>
              <a:rPr lang="en-US" dirty="0" smtClean="0">
                <a:latin typeface="Helvetica" charset="0"/>
                <a:ea typeface="ＭＳ Ｐゴシック" charset="0"/>
                <a:cs typeface="ＭＳ Ｐゴシック" charset="0"/>
              </a:rPr>
              <a:t>State Routing</a:t>
            </a:r>
            <a:endParaRPr lang="en-US" dirty="0">
              <a:latin typeface="Helvetic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70000"/>
              </a:lnSpc>
            </a:pPr>
            <a:r>
              <a:rPr lang="en-US" dirty="0" smtClean="0">
                <a:latin typeface="Arial" charset="0"/>
              </a:rPr>
              <a:t>First each router floods their link state</a:t>
            </a:r>
            <a:endParaRPr lang="en-US" dirty="0">
              <a:latin typeface="Arial" charset="0"/>
            </a:endParaRPr>
          </a:p>
          <a:p>
            <a:pPr>
              <a:lnSpc>
                <a:spcPct val="70000"/>
              </a:lnSpc>
            </a:pPr>
            <a:endParaRPr lang="en-US" dirty="0">
              <a:latin typeface="Arial" charset="0"/>
            </a:endParaRPr>
          </a:p>
        </p:txBody>
      </p:sp>
      <p:sp>
        <p:nvSpPr>
          <p:cNvPr id="35841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6707E6EF-025F-B447-9716-33F9639290F3}" type="slidenum">
              <a:rPr lang="en-US" sz="1400" b="0">
                <a:latin typeface="Times New Roman" charset="0"/>
              </a:rPr>
              <a:pPr eaLnBrk="1" hangingPunct="1"/>
              <a:t>18</a:t>
            </a:fld>
            <a:endParaRPr lang="en-US" sz="1400" b="0">
              <a:latin typeface="Times New Roman" charset="0"/>
            </a:endParaRPr>
          </a:p>
        </p:txBody>
      </p:sp>
      <p:grpSp>
        <p:nvGrpSpPr>
          <p:cNvPr id="35844" name="Group 4"/>
          <p:cNvGrpSpPr>
            <a:grpSpLocks/>
          </p:cNvGrpSpPr>
          <p:nvPr/>
        </p:nvGrpSpPr>
        <p:grpSpPr bwMode="auto">
          <a:xfrm>
            <a:off x="304800" y="2667000"/>
            <a:ext cx="7824788" cy="3886200"/>
            <a:chOff x="192" y="1536"/>
            <a:chExt cx="4929" cy="2448"/>
          </a:xfrm>
        </p:grpSpPr>
        <p:sp>
          <p:nvSpPr>
            <p:cNvPr id="35857" name="Freeform 5"/>
            <p:cNvSpPr>
              <a:spLocks noEditPoints="1"/>
            </p:cNvSpPr>
            <p:nvPr/>
          </p:nvSpPr>
          <p:spPr bwMode="auto">
            <a:xfrm>
              <a:off x="854" y="2385"/>
              <a:ext cx="1500" cy="22"/>
            </a:xfrm>
            <a:custGeom>
              <a:avLst/>
              <a:gdLst>
                <a:gd name="T0" fmla="*/ 1500 w 1500"/>
                <a:gd name="T1" fmla="*/ 10 h 22"/>
                <a:gd name="T2" fmla="*/ 1498 w 1500"/>
                <a:gd name="T3" fmla="*/ 2 h 22"/>
                <a:gd name="T4" fmla="*/ 1490 w 1500"/>
                <a:gd name="T5" fmla="*/ 0 h 22"/>
                <a:gd name="T6" fmla="*/ 1482 w 1500"/>
                <a:gd name="T7" fmla="*/ 2 h 22"/>
                <a:gd name="T8" fmla="*/ 1478 w 1500"/>
                <a:gd name="T9" fmla="*/ 10 h 22"/>
                <a:gd name="T10" fmla="*/ 1482 w 1500"/>
                <a:gd name="T11" fmla="*/ 18 h 22"/>
                <a:gd name="T12" fmla="*/ 1490 w 1500"/>
                <a:gd name="T13" fmla="*/ 22 h 22"/>
                <a:gd name="T14" fmla="*/ 1498 w 1500"/>
                <a:gd name="T15" fmla="*/ 18 h 22"/>
                <a:gd name="T16" fmla="*/ 1500 w 1500"/>
                <a:gd name="T17" fmla="*/ 10 h 22"/>
                <a:gd name="T18" fmla="*/ 0 w 1500"/>
                <a:gd name="T19" fmla="*/ 10 h 22"/>
                <a:gd name="T20" fmla="*/ 2 w 1500"/>
                <a:gd name="T21" fmla="*/ 18 h 22"/>
                <a:gd name="T22" fmla="*/ 10 w 1500"/>
                <a:gd name="T23" fmla="*/ 22 h 22"/>
                <a:gd name="T24" fmla="*/ 18 w 1500"/>
                <a:gd name="T25" fmla="*/ 18 h 22"/>
                <a:gd name="T26" fmla="*/ 21 w 1500"/>
                <a:gd name="T27" fmla="*/ 10 h 22"/>
                <a:gd name="T28" fmla="*/ 18 w 1500"/>
                <a:gd name="T29" fmla="*/ 2 h 22"/>
                <a:gd name="T30" fmla="*/ 10 w 1500"/>
                <a:gd name="T31" fmla="*/ 0 h 22"/>
                <a:gd name="T32" fmla="*/ 2 w 1500"/>
                <a:gd name="T33" fmla="*/ 2 h 22"/>
                <a:gd name="T34" fmla="*/ 0 w 1500"/>
                <a:gd name="T35" fmla="*/ 10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22"/>
                <a:gd name="T56" fmla="*/ 1500 w 1500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22">
                  <a:moveTo>
                    <a:pt x="1500" y="10"/>
                  </a:moveTo>
                  <a:lnTo>
                    <a:pt x="1498" y="2"/>
                  </a:lnTo>
                  <a:lnTo>
                    <a:pt x="1490" y="0"/>
                  </a:lnTo>
                  <a:lnTo>
                    <a:pt x="1482" y="2"/>
                  </a:lnTo>
                  <a:lnTo>
                    <a:pt x="1478" y="10"/>
                  </a:lnTo>
                  <a:lnTo>
                    <a:pt x="1482" y="18"/>
                  </a:lnTo>
                  <a:lnTo>
                    <a:pt x="1490" y="22"/>
                  </a:lnTo>
                  <a:lnTo>
                    <a:pt x="1498" y="18"/>
                  </a:lnTo>
                  <a:lnTo>
                    <a:pt x="1500" y="10"/>
                  </a:lnTo>
                  <a:close/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18"/>
                  </a:lnTo>
                  <a:lnTo>
                    <a:pt x="21" y="10"/>
                  </a:lnTo>
                  <a:lnTo>
                    <a:pt x="18" y="2"/>
                  </a:lnTo>
                  <a:lnTo>
                    <a:pt x="10" y="0"/>
                  </a:lnTo>
                  <a:lnTo>
                    <a:pt x="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58" name="Line 6"/>
            <p:cNvSpPr>
              <a:spLocks noChangeShapeType="1"/>
            </p:cNvSpPr>
            <p:nvPr/>
          </p:nvSpPr>
          <p:spPr bwMode="auto">
            <a:xfrm flipH="1">
              <a:off x="875" y="2395"/>
              <a:ext cx="1457" cy="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59" name="Freeform 7"/>
            <p:cNvSpPr>
              <a:spLocks noEditPoints="1"/>
            </p:cNvSpPr>
            <p:nvPr/>
          </p:nvSpPr>
          <p:spPr bwMode="auto">
            <a:xfrm>
              <a:off x="854" y="3034"/>
              <a:ext cx="1500" cy="403"/>
            </a:xfrm>
            <a:custGeom>
              <a:avLst/>
              <a:gdLst>
                <a:gd name="T0" fmla="*/ 0 w 1500"/>
                <a:gd name="T1" fmla="*/ 395 h 403"/>
                <a:gd name="T2" fmla="*/ 4 w 1500"/>
                <a:gd name="T3" fmla="*/ 403 h 403"/>
                <a:gd name="T4" fmla="*/ 14 w 1500"/>
                <a:gd name="T5" fmla="*/ 403 h 403"/>
                <a:gd name="T6" fmla="*/ 20 w 1500"/>
                <a:gd name="T7" fmla="*/ 399 h 403"/>
                <a:gd name="T8" fmla="*/ 21 w 1500"/>
                <a:gd name="T9" fmla="*/ 391 h 403"/>
                <a:gd name="T10" fmla="*/ 16 w 1500"/>
                <a:gd name="T11" fmla="*/ 383 h 403"/>
                <a:gd name="T12" fmla="*/ 8 w 1500"/>
                <a:gd name="T13" fmla="*/ 381 h 403"/>
                <a:gd name="T14" fmla="*/ 0 w 1500"/>
                <a:gd name="T15" fmla="*/ 387 h 403"/>
                <a:gd name="T16" fmla="*/ 0 w 1500"/>
                <a:gd name="T17" fmla="*/ 395 h 403"/>
                <a:gd name="T18" fmla="*/ 1500 w 1500"/>
                <a:gd name="T19" fmla="*/ 8 h 403"/>
                <a:gd name="T20" fmla="*/ 1496 w 1500"/>
                <a:gd name="T21" fmla="*/ 2 h 403"/>
                <a:gd name="T22" fmla="*/ 1486 w 1500"/>
                <a:gd name="T23" fmla="*/ 0 h 403"/>
                <a:gd name="T24" fmla="*/ 1480 w 1500"/>
                <a:gd name="T25" fmla="*/ 6 h 403"/>
                <a:gd name="T26" fmla="*/ 1478 w 1500"/>
                <a:gd name="T27" fmla="*/ 14 h 403"/>
                <a:gd name="T28" fmla="*/ 1484 w 1500"/>
                <a:gd name="T29" fmla="*/ 22 h 403"/>
                <a:gd name="T30" fmla="*/ 1492 w 1500"/>
                <a:gd name="T31" fmla="*/ 22 h 403"/>
                <a:gd name="T32" fmla="*/ 1500 w 1500"/>
                <a:gd name="T33" fmla="*/ 18 h 403"/>
                <a:gd name="T34" fmla="*/ 1500 w 1500"/>
                <a:gd name="T35" fmla="*/ 8 h 40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403"/>
                <a:gd name="T56" fmla="*/ 1500 w 1500"/>
                <a:gd name="T57" fmla="*/ 403 h 40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403">
                  <a:moveTo>
                    <a:pt x="0" y="395"/>
                  </a:moveTo>
                  <a:lnTo>
                    <a:pt x="4" y="403"/>
                  </a:lnTo>
                  <a:lnTo>
                    <a:pt x="14" y="403"/>
                  </a:lnTo>
                  <a:lnTo>
                    <a:pt x="20" y="399"/>
                  </a:lnTo>
                  <a:lnTo>
                    <a:pt x="21" y="391"/>
                  </a:lnTo>
                  <a:lnTo>
                    <a:pt x="16" y="383"/>
                  </a:lnTo>
                  <a:lnTo>
                    <a:pt x="8" y="381"/>
                  </a:lnTo>
                  <a:lnTo>
                    <a:pt x="0" y="387"/>
                  </a:lnTo>
                  <a:lnTo>
                    <a:pt x="0" y="395"/>
                  </a:lnTo>
                  <a:close/>
                  <a:moveTo>
                    <a:pt x="1500" y="8"/>
                  </a:moveTo>
                  <a:lnTo>
                    <a:pt x="1496" y="2"/>
                  </a:lnTo>
                  <a:lnTo>
                    <a:pt x="1486" y="0"/>
                  </a:lnTo>
                  <a:lnTo>
                    <a:pt x="1480" y="6"/>
                  </a:lnTo>
                  <a:lnTo>
                    <a:pt x="1478" y="14"/>
                  </a:lnTo>
                  <a:lnTo>
                    <a:pt x="1484" y="22"/>
                  </a:lnTo>
                  <a:lnTo>
                    <a:pt x="1492" y="22"/>
                  </a:lnTo>
                  <a:lnTo>
                    <a:pt x="1500" y="18"/>
                  </a:lnTo>
                  <a:lnTo>
                    <a:pt x="1500" y="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60" name="Line 8"/>
            <p:cNvSpPr>
              <a:spLocks noChangeShapeType="1"/>
            </p:cNvSpPr>
            <p:nvPr/>
          </p:nvSpPr>
          <p:spPr bwMode="auto">
            <a:xfrm flipV="1">
              <a:off x="875" y="3048"/>
              <a:ext cx="1457" cy="377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61" name="Freeform 9"/>
            <p:cNvSpPr>
              <a:spLocks noEditPoints="1"/>
            </p:cNvSpPr>
            <p:nvPr/>
          </p:nvSpPr>
          <p:spPr bwMode="auto">
            <a:xfrm>
              <a:off x="854" y="3415"/>
              <a:ext cx="1500" cy="381"/>
            </a:xfrm>
            <a:custGeom>
              <a:avLst/>
              <a:gdLst>
                <a:gd name="T0" fmla="*/ 0 w 1500"/>
                <a:gd name="T1" fmla="*/ 10 h 381"/>
                <a:gd name="T2" fmla="*/ 2 w 1500"/>
                <a:gd name="T3" fmla="*/ 18 h 381"/>
                <a:gd name="T4" fmla="*/ 8 w 1500"/>
                <a:gd name="T5" fmla="*/ 22 h 381"/>
                <a:gd name="T6" fmla="*/ 16 w 1500"/>
                <a:gd name="T7" fmla="*/ 22 h 381"/>
                <a:gd name="T8" fmla="*/ 21 w 1500"/>
                <a:gd name="T9" fmla="*/ 14 h 381"/>
                <a:gd name="T10" fmla="*/ 20 w 1500"/>
                <a:gd name="T11" fmla="*/ 6 h 381"/>
                <a:gd name="T12" fmla="*/ 14 w 1500"/>
                <a:gd name="T13" fmla="*/ 0 h 381"/>
                <a:gd name="T14" fmla="*/ 4 w 1500"/>
                <a:gd name="T15" fmla="*/ 2 h 381"/>
                <a:gd name="T16" fmla="*/ 0 w 1500"/>
                <a:gd name="T17" fmla="*/ 10 h 381"/>
                <a:gd name="T18" fmla="*/ 1500 w 1500"/>
                <a:gd name="T19" fmla="*/ 373 h 381"/>
                <a:gd name="T20" fmla="*/ 1500 w 1500"/>
                <a:gd name="T21" fmla="*/ 365 h 381"/>
                <a:gd name="T22" fmla="*/ 1492 w 1500"/>
                <a:gd name="T23" fmla="*/ 359 h 381"/>
                <a:gd name="T24" fmla="*/ 1484 w 1500"/>
                <a:gd name="T25" fmla="*/ 361 h 381"/>
                <a:gd name="T26" fmla="*/ 1478 w 1500"/>
                <a:gd name="T27" fmla="*/ 369 h 381"/>
                <a:gd name="T28" fmla="*/ 1480 w 1500"/>
                <a:gd name="T29" fmla="*/ 377 h 381"/>
                <a:gd name="T30" fmla="*/ 1486 w 1500"/>
                <a:gd name="T31" fmla="*/ 381 h 381"/>
                <a:gd name="T32" fmla="*/ 1496 w 1500"/>
                <a:gd name="T33" fmla="*/ 381 h 381"/>
                <a:gd name="T34" fmla="*/ 1500 w 1500"/>
                <a:gd name="T35" fmla="*/ 373 h 3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381"/>
                <a:gd name="T56" fmla="*/ 1500 w 1500"/>
                <a:gd name="T57" fmla="*/ 381 h 3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381">
                  <a:moveTo>
                    <a:pt x="0" y="10"/>
                  </a:moveTo>
                  <a:lnTo>
                    <a:pt x="2" y="18"/>
                  </a:lnTo>
                  <a:lnTo>
                    <a:pt x="8" y="22"/>
                  </a:lnTo>
                  <a:lnTo>
                    <a:pt x="16" y="22"/>
                  </a:lnTo>
                  <a:lnTo>
                    <a:pt x="21" y="14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10"/>
                  </a:lnTo>
                  <a:close/>
                  <a:moveTo>
                    <a:pt x="1500" y="373"/>
                  </a:moveTo>
                  <a:lnTo>
                    <a:pt x="1500" y="365"/>
                  </a:lnTo>
                  <a:lnTo>
                    <a:pt x="1492" y="359"/>
                  </a:lnTo>
                  <a:lnTo>
                    <a:pt x="1484" y="361"/>
                  </a:lnTo>
                  <a:lnTo>
                    <a:pt x="1478" y="369"/>
                  </a:lnTo>
                  <a:lnTo>
                    <a:pt x="1480" y="377"/>
                  </a:lnTo>
                  <a:lnTo>
                    <a:pt x="1486" y="381"/>
                  </a:lnTo>
                  <a:lnTo>
                    <a:pt x="1496" y="381"/>
                  </a:lnTo>
                  <a:lnTo>
                    <a:pt x="1500" y="373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62" name="Line 10"/>
            <p:cNvSpPr>
              <a:spLocks noChangeShapeType="1"/>
            </p:cNvSpPr>
            <p:nvPr/>
          </p:nvSpPr>
          <p:spPr bwMode="auto">
            <a:xfrm>
              <a:off x="875" y="3429"/>
              <a:ext cx="1457" cy="35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63" name="Freeform 11"/>
            <p:cNvSpPr>
              <a:spLocks noEditPoints="1"/>
            </p:cNvSpPr>
            <p:nvPr/>
          </p:nvSpPr>
          <p:spPr bwMode="auto">
            <a:xfrm>
              <a:off x="2332" y="2385"/>
              <a:ext cx="1660" cy="291"/>
            </a:xfrm>
            <a:custGeom>
              <a:avLst/>
              <a:gdLst>
                <a:gd name="T0" fmla="*/ 0 w 1660"/>
                <a:gd name="T1" fmla="*/ 10 h 291"/>
                <a:gd name="T2" fmla="*/ 2 w 1660"/>
                <a:gd name="T3" fmla="*/ 18 h 291"/>
                <a:gd name="T4" fmla="*/ 10 w 1660"/>
                <a:gd name="T5" fmla="*/ 22 h 291"/>
                <a:gd name="T6" fmla="*/ 18 w 1660"/>
                <a:gd name="T7" fmla="*/ 20 h 291"/>
                <a:gd name="T8" fmla="*/ 22 w 1660"/>
                <a:gd name="T9" fmla="*/ 12 h 291"/>
                <a:gd name="T10" fmla="*/ 20 w 1660"/>
                <a:gd name="T11" fmla="*/ 4 h 291"/>
                <a:gd name="T12" fmla="*/ 14 w 1660"/>
                <a:gd name="T13" fmla="*/ 0 h 291"/>
                <a:gd name="T14" fmla="*/ 6 w 1660"/>
                <a:gd name="T15" fmla="*/ 2 h 291"/>
                <a:gd name="T16" fmla="*/ 0 w 1660"/>
                <a:gd name="T17" fmla="*/ 10 h 291"/>
                <a:gd name="T18" fmla="*/ 1660 w 1660"/>
                <a:gd name="T19" fmla="*/ 281 h 291"/>
                <a:gd name="T20" fmla="*/ 1658 w 1660"/>
                <a:gd name="T21" fmla="*/ 273 h 291"/>
                <a:gd name="T22" fmla="*/ 1650 w 1660"/>
                <a:gd name="T23" fmla="*/ 269 h 291"/>
                <a:gd name="T24" fmla="*/ 1642 w 1660"/>
                <a:gd name="T25" fmla="*/ 271 h 291"/>
                <a:gd name="T26" fmla="*/ 1638 w 1660"/>
                <a:gd name="T27" fmla="*/ 279 h 291"/>
                <a:gd name="T28" fmla="*/ 1638 w 1660"/>
                <a:gd name="T29" fmla="*/ 287 h 291"/>
                <a:gd name="T30" fmla="*/ 1646 w 1660"/>
                <a:gd name="T31" fmla="*/ 291 h 291"/>
                <a:gd name="T32" fmla="*/ 1654 w 1660"/>
                <a:gd name="T33" fmla="*/ 289 h 291"/>
                <a:gd name="T34" fmla="*/ 1660 w 1660"/>
                <a:gd name="T35" fmla="*/ 281 h 29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291"/>
                <a:gd name="T56" fmla="*/ 1660 w 1660"/>
                <a:gd name="T57" fmla="*/ 291 h 29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291"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4" y="0"/>
                  </a:lnTo>
                  <a:lnTo>
                    <a:pt x="6" y="2"/>
                  </a:lnTo>
                  <a:lnTo>
                    <a:pt x="0" y="10"/>
                  </a:lnTo>
                  <a:close/>
                  <a:moveTo>
                    <a:pt x="1660" y="281"/>
                  </a:moveTo>
                  <a:lnTo>
                    <a:pt x="1658" y="273"/>
                  </a:lnTo>
                  <a:lnTo>
                    <a:pt x="1650" y="269"/>
                  </a:lnTo>
                  <a:lnTo>
                    <a:pt x="1642" y="271"/>
                  </a:lnTo>
                  <a:lnTo>
                    <a:pt x="1638" y="279"/>
                  </a:lnTo>
                  <a:lnTo>
                    <a:pt x="1638" y="287"/>
                  </a:lnTo>
                  <a:lnTo>
                    <a:pt x="1646" y="291"/>
                  </a:lnTo>
                  <a:lnTo>
                    <a:pt x="1654" y="289"/>
                  </a:lnTo>
                  <a:lnTo>
                    <a:pt x="1660" y="281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64" name="Line 12"/>
            <p:cNvSpPr>
              <a:spLocks noChangeShapeType="1"/>
            </p:cNvSpPr>
            <p:nvPr/>
          </p:nvSpPr>
          <p:spPr bwMode="auto">
            <a:xfrm>
              <a:off x="2354" y="2397"/>
              <a:ext cx="1616" cy="267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65" name="Freeform 13"/>
            <p:cNvSpPr>
              <a:spLocks noEditPoints="1"/>
            </p:cNvSpPr>
            <p:nvPr/>
          </p:nvSpPr>
          <p:spPr bwMode="auto">
            <a:xfrm>
              <a:off x="2332" y="2654"/>
              <a:ext cx="1660" cy="402"/>
            </a:xfrm>
            <a:custGeom>
              <a:avLst/>
              <a:gdLst>
                <a:gd name="T0" fmla="*/ 1660 w 1660"/>
                <a:gd name="T1" fmla="*/ 8 h 402"/>
                <a:gd name="T2" fmla="*/ 1654 w 1660"/>
                <a:gd name="T3" fmla="*/ 2 h 402"/>
                <a:gd name="T4" fmla="*/ 1646 w 1660"/>
                <a:gd name="T5" fmla="*/ 0 h 402"/>
                <a:gd name="T6" fmla="*/ 1638 w 1660"/>
                <a:gd name="T7" fmla="*/ 4 h 402"/>
                <a:gd name="T8" fmla="*/ 1638 w 1660"/>
                <a:gd name="T9" fmla="*/ 14 h 402"/>
                <a:gd name="T10" fmla="*/ 1642 w 1660"/>
                <a:gd name="T11" fmla="*/ 20 h 402"/>
                <a:gd name="T12" fmla="*/ 1650 w 1660"/>
                <a:gd name="T13" fmla="*/ 22 h 402"/>
                <a:gd name="T14" fmla="*/ 1658 w 1660"/>
                <a:gd name="T15" fmla="*/ 16 h 402"/>
                <a:gd name="T16" fmla="*/ 1660 w 1660"/>
                <a:gd name="T17" fmla="*/ 8 h 402"/>
                <a:gd name="T18" fmla="*/ 0 w 1660"/>
                <a:gd name="T19" fmla="*/ 394 h 402"/>
                <a:gd name="T20" fmla="*/ 6 w 1660"/>
                <a:gd name="T21" fmla="*/ 400 h 402"/>
                <a:gd name="T22" fmla="*/ 14 w 1660"/>
                <a:gd name="T23" fmla="*/ 402 h 402"/>
                <a:gd name="T24" fmla="*/ 22 w 1660"/>
                <a:gd name="T25" fmla="*/ 398 h 402"/>
                <a:gd name="T26" fmla="*/ 22 w 1660"/>
                <a:gd name="T27" fmla="*/ 388 h 402"/>
                <a:gd name="T28" fmla="*/ 18 w 1660"/>
                <a:gd name="T29" fmla="*/ 382 h 402"/>
                <a:gd name="T30" fmla="*/ 10 w 1660"/>
                <a:gd name="T31" fmla="*/ 380 h 402"/>
                <a:gd name="T32" fmla="*/ 2 w 1660"/>
                <a:gd name="T33" fmla="*/ 386 h 402"/>
                <a:gd name="T34" fmla="*/ 0 w 1660"/>
                <a:gd name="T35" fmla="*/ 394 h 40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402"/>
                <a:gd name="T56" fmla="*/ 1660 w 1660"/>
                <a:gd name="T57" fmla="*/ 402 h 40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402">
                  <a:moveTo>
                    <a:pt x="1660" y="8"/>
                  </a:moveTo>
                  <a:lnTo>
                    <a:pt x="1654" y="2"/>
                  </a:lnTo>
                  <a:lnTo>
                    <a:pt x="1646" y="0"/>
                  </a:lnTo>
                  <a:lnTo>
                    <a:pt x="1638" y="4"/>
                  </a:lnTo>
                  <a:lnTo>
                    <a:pt x="1638" y="14"/>
                  </a:lnTo>
                  <a:lnTo>
                    <a:pt x="1642" y="20"/>
                  </a:lnTo>
                  <a:lnTo>
                    <a:pt x="1650" y="22"/>
                  </a:lnTo>
                  <a:lnTo>
                    <a:pt x="1658" y="16"/>
                  </a:lnTo>
                  <a:lnTo>
                    <a:pt x="1660" y="8"/>
                  </a:lnTo>
                  <a:close/>
                  <a:moveTo>
                    <a:pt x="0" y="394"/>
                  </a:moveTo>
                  <a:lnTo>
                    <a:pt x="6" y="400"/>
                  </a:lnTo>
                  <a:lnTo>
                    <a:pt x="14" y="402"/>
                  </a:lnTo>
                  <a:lnTo>
                    <a:pt x="22" y="398"/>
                  </a:lnTo>
                  <a:lnTo>
                    <a:pt x="22" y="388"/>
                  </a:lnTo>
                  <a:lnTo>
                    <a:pt x="18" y="382"/>
                  </a:lnTo>
                  <a:lnTo>
                    <a:pt x="10" y="380"/>
                  </a:lnTo>
                  <a:lnTo>
                    <a:pt x="2" y="386"/>
                  </a:lnTo>
                  <a:lnTo>
                    <a:pt x="0" y="394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66" name="Line 14"/>
            <p:cNvSpPr>
              <a:spLocks noChangeShapeType="1"/>
            </p:cNvSpPr>
            <p:nvPr/>
          </p:nvSpPr>
          <p:spPr bwMode="auto">
            <a:xfrm flipH="1">
              <a:off x="2354" y="2668"/>
              <a:ext cx="1616" cy="374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67" name="Freeform 15"/>
            <p:cNvSpPr>
              <a:spLocks noEditPoints="1"/>
            </p:cNvSpPr>
            <p:nvPr/>
          </p:nvSpPr>
          <p:spPr bwMode="auto">
            <a:xfrm>
              <a:off x="2332" y="3774"/>
              <a:ext cx="1481" cy="24"/>
            </a:xfrm>
            <a:custGeom>
              <a:avLst/>
              <a:gdLst>
                <a:gd name="T0" fmla="*/ 0 w 1481"/>
                <a:gd name="T1" fmla="*/ 12 h 24"/>
                <a:gd name="T2" fmla="*/ 4 w 1481"/>
                <a:gd name="T3" fmla="*/ 20 h 24"/>
                <a:gd name="T4" fmla="*/ 12 w 1481"/>
                <a:gd name="T5" fmla="*/ 24 h 24"/>
                <a:gd name="T6" fmla="*/ 20 w 1481"/>
                <a:gd name="T7" fmla="*/ 20 h 24"/>
                <a:gd name="T8" fmla="*/ 22 w 1481"/>
                <a:gd name="T9" fmla="*/ 12 h 24"/>
                <a:gd name="T10" fmla="*/ 20 w 1481"/>
                <a:gd name="T11" fmla="*/ 4 h 24"/>
                <a:gd name="T12" fmla="*/ 12 w 1481"/>
                <a:gd name="T13" fmla="*/ 0 h 24"/>
                <a:gd name="T14" fmla="*/ 4 w 1481"/>
                <a:gd name="T15" fmla="*/ 4 h 24"/>
                <a:gd name="T16" fmla="*/ 0 w 1481"/>
                <a:gd name="T17" fmla="*/ 12 h 24"/>
                <a:gd name="T18" fmla="*/ 1481 w 1481"/>
                <a:gd name="T19" fmla="*/ 12 h 24"/>
                <a:gd name="T20" fmla="*/ 1477 w 1481"/>
                <a:gd name="T21" fmla="*/ 4 h 24"/>
                <a:gd name="T22" fmla="*/ 1469 w 1481"/>
                <a:gd name="T23" fmla="*/ 0 h 24"/>
                <a:gd name="T24" fmla="*/ 1461 w 1481"/>
                <a:gd name="T25" fmla="*/ 4 h 24"/>
                <a:gd name="T26" fmla="*/ 1457 w 1481"/>
                <a:gd name="T27" fmla="*/ 12 h 24"/>
                <a:gd name="T28" fmla="*/ 1461 w 1481"/>
                <a:gd name="T29" fmla="*/ 20 h 24"/>
                <a:gd name="T30" fmla="*/ 1469 w 1481"/>
                <a:gd name="T31" fmla="*/ 24 h 24"/>
                <a:gd name="T32" fmla="*/ 1477 w 1481"/>
                <a:gd name="T33" fmla="*/ 20 h 24"/>
                <a:gd name="T34" fmla="*/ 1481 w 1481"/>
                <a:gd name="T35" fmla="*/ 12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81"/>
                <a:gd name="T55" fmla="*/ 0 h 24"/>
                <a:gd name="T56" fmla="*/ 1481 w 148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81" h="24">
                  <a:moveTo>
                    <a:pt x="0" y="12"/>
                  </a:moveTo>
                  <a:lnTo>
                    <a:pt x="4" y="20"/>
                  </a:lnTo>
                  <a:lnTo>
                    <a:pt x="12" y="24"/>
                  </a:lnTo>
                  <a:lnTo>
                    <a:pt x="20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2" y="0"/>
                  </a:lnTo>
                  <a:lnTo>
                    <a:pt x="4" y="4"/>
                  </a:lnTo>
                  <a:lnTo>
                    <a:pt x="0" y="12"/>
                  </a:lnTo>
                  <a:close/>
                  <a:moveTo>
                    <a:pt x="1481" y="12"/>
                  </a:moveTo>
                  <a:lnTo>
                    <a:pt x="1477" y="4"/>
                  </a:lnTo>
                  <a:lnTo>
                    <a:pt x="1469" y="0"/>
                  </a:lnTo>
                  <a:lnTo>
                    <a:pt x="1461" y="4"/>
                  </a:lnTo>
                  <a:lnTo>
                    <a:pt x="1457" y="12"/>
                  </a:lnTo>
                  <a:lnTo>
                    <a:pt x="1461" y="20"/>
                  </a:lnTo>
                  <a:lnTo>
                    <a:pt x="1469" y="24"/>
                  </a:lnTo>
                  <a:lnTo>
                    <a:pt x="1477" y="20"/>
                  </a:lnTo>
                  <a:lnTo>
                    <a:pt x="1481" y="12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68" name="Line 16"/>
            <p:cNvSpPr>
              <a:spLocks noChangeShapeType="1"/>
            </p:cNvSpPr>
            <p:nvPr/>
          </p:nvSpPr>
          <p:spPr bwMode="auto">
            <a:xfrm>
              <a:off x="2354" y="3786"/>
              <a:ext cx="1435" cy="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69" name="Line 17"/>
            <p:cNvSpPr>
              <a:spLocks noChangeShapeType="1"/>
            </p:cNvSpPr>
            <p:nvPr/>
          </p:nvSpPr>
          <p:spPr bwMode="auto">
            <a:xfrm flipH="1" flipV="1">
              <a:off x="3801" y="3786"/>
              <a:ext cx="785" cy="14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70" name="Line 18"/>
            <p:cNvSpPr>
              <a:spLocks noChangeShapeType="1"/>
            </p:cNvSpPr>
            <p:nvPr/>
          </p:nvSpPr>
          <p:spPr bwMode="auto">
            <a:xfrm>
              <a:off x="2344" y="1856"/>
              <a:ext cx="1" cy="539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71" name="Line 19"/>
            <p:cNvSpPr>
              <a:spLocks noChangeShapeType="1"/>
            </p:cNvSpPr>
            <p:nvPr/>
          </p:nvSpPr>
          <p:spPr bwMode="auto">
            <a:xfrm flipV="1">
              <a:off x="192" y="3427"/>
              <a:ext cx="672" cy="37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72" name="Line 20"/>
            <p:cNvSpPr>
              <a:spLocks noChangeShapeType="1"/>
            </p:cNvSpPr>
            <p:nvPr/>
          </p:nvSpPr>
          <p:spPr bwMode="auto">
            <a:xfrm flipH="1">
              <a:off x="3980" y="2171"/>
              <a:ext cx="516" cy="49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73" name="Rectangle 21"/>
            <p:cNvSpPr>
              <a:spLocks noChangeArrowheads="1"/>
            </p:cNvSpPr>
            <p:nvPr/>
          </p:nvSpPr>
          <p:spPr bwMode="auto">
            <a:xfrm>
              <a:off x="1167" y="2304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5874" name="Rectangle 22"/>
            <p:cNvSpPr>
              <a:spLocks noChangeArrowheads="1"/>
            </p:cNvSpPr>
            <p:nvPr/>
          </p:nvSpPr>
          <p:spPr bwMode="auto">
            <a:xfrm>
              <a:off x="1119" y="3360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5875" name="Rectangle 23"/>
            <p:cNvSpPr>
              <a:spLocks noChangeArrowheads="1"/>
            </p:cNvSpPr>
            <p:nvPr/>
          </p:nvSpPr>
          <p:spPr bwMode="auto">
            <a:xfrm>
              <a:off x="2511" y="2256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5876" name="Rectangle 24"/>
            <p:cNvSpPr>
              <a:spLocks noChangeArrowheads="1"/>
            </p:cNvSpPr>
            <p:nvPr/>
          </p:nvSpPr>
          <p:spPr bwMode="auto">
            <a:xfrm>
              <a:off x="2511" y="2880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5877" name="Rectangle 25"/>
            <p:cNvSpPr>
              <a:spLocks noChangeArrowheads="1"/>
            </p:cNvSpPr>
            <p:nvPr/>
          </p:nvSpPr>
          <p:spPr bwMode="auto">
            <a:xfrm>
              <a:off x="2511" y="3696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5878" name="Rectangle 26"/>
            <p:cNvSpPr>
              <a:spLocks noChangeArrowheads="1"/>
            </p:cNvSpPr>
            <p:nvPr/>
          </p:nvSpPr>
          <p:spPr bwMode="auto">
            <a:xfrm>
              <a:off x="4143" y="2544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5879" name="Rectangle 27"/>
            <p:cNvSpPr>
              <a:spLocks noChangeArrowheads="1"/>
            </p:cNvSpPr>
            <p:nvPr/>
          </p:nvSpPr>
          <p:spPr bwMode="auto">
            <a:xfrm>
              <a:off x="3951" y="3648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grpSp>
          <p:nvGrpSpPr>
            <p:cNvPr id="35880" name="Group 28"/>
            <p:cNvGrpSpPr>
              <a:grpSpLocks/>
            </p:cNvGrpSpPr>
            <p:nvPr/>
          </p:nvGrpSpPr>
          <p:grpSpPr bwMode="auto">
            <a:xfrm>
              <a:off x="399" y="2016"/>
              <a:ext cx="286" cy="288"/>
              <a:chOff x="712" y="2330"/>
              <a:chExt cx="286" cy="288"/>
            </a:xfrm>
          </p:grpSpPr>
          <p:sp>
            <p:nvSpPr>
              <p:cNvPr id="35959" name="Freeform 29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0" name="Line 30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1" name="Line 31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2" name="Freeform 32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3" name="Line 33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4" name="Line 34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5" name="Line 35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6" name="Rectangle 36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7" name="Freeform 37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8" name="Line 38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69" name="Line 39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70" name="Line 40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5881" name="Group 41"/>
            <p:cNvGrpSpPr>
              <a:grpSpLocks/>
            </p:cNvGrpSpPr>
            <p:nvPr/>
          </p:nvGrpSpPr>
          <p:grpSpPr bwMode="auto">
            <a:xfrm>
              <a:off x="447" y="3504"/>
              <a:ext cx="286" cy="288"/>
              <a:chOff x="712" y="2330"/>
              <a:chExt cx="286" cy="288"/>
            </a:xfrm>
          </p:grpSpPr>
          <p:sp>
            <p:nvSpPr>
              <p:cNvPr id="35947" name="Freeform 42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48" name="Line 43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49" name="Line 44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50" name="Freeform 45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51" name="Line 46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52" name="Line 47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53" name="Line 48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54" name="Rectangle 49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55" name="Freeform 50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56" name="Line 51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57" name="Line 52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58" name="Line 53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5882" name="Group 54"/>
            <p:cNvGrpSpPr>
              <a:grpSpLocks/>
            </p:cNvGrpSpPr>
            <p:nvPr/>
          </p:nvGrpSpPr>
          <p:grpSpPr bwMode="auto">
            <a:xfrm>
              <a:off x="2559" y="1728"/>
              <a:ext cx="286" cy="288"/>
              <a:chOff x="712" y="2330"/>
              <a:chExt cx="286" cy="288"/>
            </a:xfrm>
          </p:grpSpPr>
          <p:sp>
            <p:nvSpPr>
              <p:cNvPr id="35935" name="Freeform 55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6" name="Line 56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7" name="Line 57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8" name="Freeform 58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9" name="Line 59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40" name="Line 60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41" name="Line 61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42" name="Rectangle 62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43" name="Freeform 63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44" name="Line 64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45" name="Line 65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46" name="Line 66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5883" name="Group 67"/>
            <p:cNvGrpSpPr>
              <a:grpSpLocks/>
            </p:cNvGrpSpPr>
            <p:nvPr/>
          </p:nvGrpSpPr>
          <p:grpSpPr bwMode="auto">
            <a:xfrm>
              <a:off x="4623" y="2016"/>
              <a:ext cx="286" cy="288"/>
              <a:chOff x="712" y="2330"/>
              <a:chExt cx="286" cy="288"/>
            </a:xfrm>
          </p:grpSpPr>
          <p:sp>
            <p:nvSpPr>
              <p:cNvPr id="35923" name="Freeform 68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24" name="Line 69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25" name="Line 70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26" name="Freeform 71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27" name="Line 72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28" name="Line 73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29" name="Line 74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0" name="Rectangle 75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1" name="Freeform 76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2" name="Line 77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3" name="Line 78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4" name="Line 79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5884" name="Group 80"/>
            <p:cNvGrpSpPr>
              <a:grpSpLocks/>
            </p:cNvGrpSpPr>
            <p:nvPr/>
          </p:nvGrpSpPr>
          <p:grpSpPr bwMode="auto">
            <a:xfrm>
              <a:off x="4817" y="3600"/>
              <a:ext cx="286" cy="288"/>
              <a:chOff x="712" y="2330"/>
              <a:chExt cx="286" cy="288"/>
            </a:xfrm>
          </p:grpSpPr>
          <p:sp>
            <p:nvSpPr>
              <p:cNvPr id="35911" name="Freeform 81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12" name="Line 82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13" name="Line 83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14" name="Freeform 84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15" name="Line 85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16" name="Line 86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17" name="Line 87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18" name="Rectangle 88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19" name="Freeform 89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20" name="Line 90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21" name="Line 91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22" name="Line 92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cxnSp>
          <p:nvCxnSpPr>
            <p:cNvPr id="35885" name="AutoShape 93"/>
            <p:cNvCxnSpPr>
              <a:cxnSpLocks noChangeShapeType="1"/>
              <a:stCxn id="35873" idx="3"/>
              <a:endCxn id="35875" idx="1"/>
            </p:cNvCxnSpPr>
            <p:nvPr/>
          </p:nvCxnSpPr>
          <p:spPr bwMode="auto">
            <a:xfrm flipV="1">
              <a:off x="1359" y="2400"/>
              <a:ext cx="1152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86" name="AutoShape 94"/>
            <p:cNvCxnSpPr>
              <a:cxnSpLocks noChangeShapeType="1"/>
              <a:stCxn id="35873" idx="3"/>
              <a:endCxn id="35876" idx="1"/>
            </p:cNvCxnSpPr>
            <p:nvPr/>
          </p:nvCxnSpPr>
          <p:spPr bwMode="auto">
            <a:xfrm>
              <a:off x="1359" y="2448"/>
              <a:ext cx="1152" cy="57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87" name="AutoShape 95"/>
            <p:cNvCxnSpPr>
              <a:cxnSpLocks noChangeShapeType="1"/>
              <a:stCxn id="35874" idx="3"/>
              <a:endCxn id="35876" idx="1"/>
            </p:cNvCxnSpPr>
            <p:nvPr/>
          </p:nvCxnSpPr>
          <p:spPr bwMode="auto">
            <a:xfrm flipV="1">
              <a:off x="1311" y="3024"/>
              <a:ext cx="1200" cy="48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88" name="AutoShape 96"/>
            <p:cNvCxnSpPr>
              <a:cxnSpLocks noChangeShapeType="1"/>
              <a:stCxn id="35874" idx="3"/>
              <a:endCxn id="35877" idx="1"/>
            </p:cNvCxnSpPr>
            <p:nvPr/>
          </p:nvCxnSpPr>
          <p:spPr bwMode="auto">
            <a:xfrm>
              <a:off x="1311" y="3504"/>
              <a:ext cx="1200" cy="33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89" name="AutoShape 97"/>
            <p:cNvCxnSpPr>
              <a:cxnSpLocks noChangeShapeType="1"/>
              <a:stCxn id="35876" idx="3"/>
              <a:endCxn id="35878" idx="1"/>
            </p:cNvCxnSpPr>
            <p:nvPr/>
          </p:nvCxnSpPr>
          <p:spPr bwMode="auto">
            <a:xfrm flipV="1">
              <a:off x="2703" y="2688"/>
              <a:ext cx="1440" cy="33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90" name="AutoShape 98"/>
            <p:cNvCxnSpPr>
              <a:cxnSpLocks noChangeShapeType="1"/>
              <a:stCxn id="35877" idx="3"/>
              <a:endCxn id="35879" idx="1"/>
            </p:cNvCxnSpPr>
            <p:nvPr/>
          </p:nvCxnSpPr>
          <p:spPr bwMode="auto">
            <a:xfrm flipV="1">
              <a:off x="2703" y="3792"/>
              <a:ext cx="1248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91" name="AutoShape 99"/>
            <p:cNvCxnSpPr>
              <a:cxnSpLocks noChangeShapeType="1"/>
              <a:stCxn id="35879" idx="0"/>
              <a:endCxn id="35878" idx="2"/>
            </p:cNvCxnSpPr>
            <p:nvPr/>
          </p:nvCxnSpPr>
          <p:spPr bwMode="auto">
            <a:xfrm flipV="1">
              <a:off x="4047" y="2832"/>
              <a:ext cx="192" cy="81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92" name="AutoShape 100"/>
            <p:cNvCxnSpPr>
              <a:cxnSpLocks noChangeShapeType="1"/>
              <a:stCxn id="35874" idx="0"/>
              <a:endCxn id="35873" idx="2"/>
            </p:cNvCxnSpPr>
            <p:nvPr/>
          </p:nvCxnSpPr>
          <p:spPr bwMode="auto">
            <a:xfrm flipV="1">
              <a:off x="1215" y="2592"/>
              <a:ext cx="48" cy="76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93" name="AutoShape 101"/>
            <p:cNvCxnSpPr>
              <a:cxnSpLocks noChangeShapeType="1"/>
              <a:stCxn id="35875" idx="3"/>
              <a:endCxn id="35878" idx="1"/>
            </p:cNvCxnSpPr>
            <p:nvPr/>
          </p:nvCxnSpPr>
          <p:spPr bwMode="auto">
            <a:xfrm>
              <a:off x="2703" y="2400"/>
              <a:ext cx="1440" cy="28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94" name="AutoShape 102"/>
            <p:cNvCxnSpPr>
              <a:cxnSpLocks noChangeShapeType="1"/>
              <a:stCxn id="35967" idx="35"/>
              <a:endCxn id="35873" idx="1"/>
            </p:cNvCxnSpPr>
            <p:nvPr/>
          </p:nvCxnSpPr>
          <p:spPr bwMode="auto">
            <a:xfrm>
              <a:off x="676" y="2227"/>
              <a:ext cx="491" cy="22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95" name="AutoShape 103"/>
            <p:cNvCxnSpPr>
              <a:cxnSpLocks noChangeShapeType="1"/>
              <a:stCxn id="35955" idx="31"/>
              <a:endCxn id="35874" idx="1"/>
            </p:cNvCxnSpPr>
            <p:nvPr/>
          </p:nvCxnSpPr>
          <p:spPr bwMode="auto">
            <a:xfrm flipV="1">
              <a:off x="724" y="3504"/>
              <a:ext cx="395" cy="19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96" name="AutoShape 104"/>
            <p:cNvCxnSpPr>
              <a:cxnSpLocks noChangeShapeType="1"/>
              <a:stCxn id="35875" idx="0"/>
              <a:endCxn id="35938" idx="4"/>
            </p:cNvCxnSpPr>
            <p:nvPr/>
          </p:nvCxnSpPr>
          <p:spPr bwMode="auto">
            <a:xfrm flipV="1">
              <a:off x="2607" y="2007"/>
              <a:ext cx="99" cy="24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97" name="AutoShape 105"/>
            <p:cNvCxnSpPr>
              <a:cxnSpLocks noChangeShapeType="1"/>
              <a:stCxn id="35879" idx="3"/>
              <a:endCxn id="35919" idx="23"/>
            </p:cNvCxnSpPr>
            <p:nvPr/>
          </p:nvCxnSpPr>
          <p:spPr bwMode="auto">
            <a:xfrm>
              <a:off x="4143" y="3792"/>
              <a:ext cx="682" cy="1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898" name="AutoShape 106"/>
            <p:cNvCxnSpPr>
              <a:cxnSpLocks noChangeShapeType="1"/>
              <a:stCxn id="35878" idx="3"/>
              <a:endCxn id="35923" idx="2"/>
            </p:cNvCxnSpPr>
            <p:nvPr/>
          </p:nvCxnSpPr>
          <p:spPr bwMode="auto">
            <a:xfrm flipV="1">
              <a:off x="4335" y="2304"/>
              <a:ext cx="288" cy="38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5899" name="Text Box 107"/>
            <p:cNvSpPr txBox="1">
              <a:spLocks noChangeArrowheads="1"/>
            </p:cNvSpPr>
            <p:nvPr/>
          </p:nvSpPr>
          <p:spPr bwMode="auto">
            <a:xfrm>
              <a:off x="303" y="1824"/>
              <a:ext cx="450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A</a:t>
              </a:r>
            </a:p>
          </p:txBody>
        </p:sp>
        <p:sp>
          <p:nvSpPr>
            <p:cNvPr id="35900" name="Text Box 108"/>
            <p:cNvSpPr txBox="1">
              <a:spLocks noChangeArrowheads="1"/>
            </p:cNvSpPr>
            <p:nvPr/>
          </p:nvSpPr>
          <p:spPr bwMode="auto">
            <a:xfrm>
              <a:off x="333" y="3314"/>
              <a:ext cx="450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B</a:t>
              </a:r>
            </a:p>
          </p:txBody>
        </p:sp>
        <p:sp>
          <p:nvSpPr>
            <p:cNvPr id="35901" name="Text Box 109"/>
            <p:cNvSpPr txBox="1">
              <a:spLocks noChangeArrowheads="1"/>
            </p:cNvSpPr>
            <p:nvPr/>
          </p:nvSpPr>
          <p:spPr bwMode="auto">
            <a:xfrm>
              <a:off x="4671" y="3408"/>
              <a:ext cx="450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E</a:t>
              </a:r>
            </a:p>
          </p:txBody>
        </p:sp>
        <p:sp>
          <p:nvSpPr>
            <p:cNvPr id="35902" name="Text Box 110"/>
            <p:cNvSpPr txBox="1">
              <a:spLocks noChangeArrowheads="1"/>
            </p:cNvSpPr>
            <p:nvPr/>
          </p:nvSpPr>
          <p:spPr bwMode="auto">
            <a:xfrm>
              <a:off x="4458" y="1778"/>
              <a:ext cx="456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D</a:t>
              </a:r>
            </a:p>
          </p:txBody>
        </p:sp>
        <p:sp>
          <p:nvSpPr>
            <p:cNvPr id="35903" name="Text Box 111"/>
            <p:cNvSpPr txBox="1">
              <a:spLocks noChangeArrowheads="1"/>
            </p:cNvSpPr>
            <p:nvPr/>
          </p:nvSpPr>
          <p:spPr bwMode="auto">
            <a:xfrm>
              <a:off x="2460" y="1536"/>
              <a:ext cx="456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C</a:t>
              </a:r>
            </a:p>
          </p:txBody>
        </p:sp>
        <p:sp>
          <p:nvSpPr>
            <p:cNvPr id="35904" name="Text Box 112"/>
            <p:cNvSpPr txBox="1">
              <a:spLocks noChangeArrowheads="1"/>
            </p:cNvSpPr>
            <p:nvPr/>
          </p:nvSpPr>
          <p:spPr bwMode="auto">
            <a:xfrm>
              <a:off x="1152" y="2354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N1</a:t>
              </a:r>
            </a:p>
          </p:txBody>
        </p:sp>
        <p:sp>
          <p:nvSpPr>
            <p:cNvPr id="35905" name="Text Box 113"/>
            <p:cNvSpPr txBox="1">
              <a:spLocks noChangeArrowheads="1"/>
            </p:cNvSpPr>
            <p:nvPr/>
          </p:nvSpPr>
          <p:spPr bwMode="auto">
            <a:xfrm>
              <a:off x="2479" y="2304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N2</a:t>
              </a:r>
            </a:p>
          </p:txBody>
        </p:sp>
        <p:sp>
          <p:nvSpPr>
            <p:cNvPr id="35906" name="Text Box 114"/>
            <p:cNvSpPr txBox="1">
              <a:spLocks noChangeArrowheads="1"/>
            </p:cNvSpPr>
            <p:nvPr/>
          </p:nvSpPr>
          <p:spPr bwMode="auto">
            <a:xfrm>
              <a:off x="4111" y="2594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N3</a:t>
              </a:r>
            </a:p>
          </p:txBody>
        </p:sp>
        <p:sp>
          <p:nvSpPr>
            <p:cNvPr id="35907" name="Text Box 115"/>
            <p:cNvSpPr txBox="1">
              <a:spLocks noChangeArrowheads="1"/>
            </p:cNvSpPr>
            <p:nvPr/>
          </p:nvSpPr>
          <p:spPr bwMode="auto">
            <a:xfrm>
              <a:off x="1089" y="3410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N4</a:t>
              </a:r>
            </a:p>
          </p:txBody>
        </p:sp>
        <p:sp>
          <p:nvSpPr>
            <p:cNvPr id="35908" name="Text Box 116"/>
            <p:cNvSpPr txBox="1">
              <a:spLocks noChangeArrowheads="1"/>
            </p:cNvSpPr>
            <p:nvPr/>
          </p:nvSpPr>
          <p:spPr bwMode="auto">
            <a:xfrm>
              <a:off x="2479" y="2930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N5</a:t>
              </a:r>
            </a:p>
          </p:txBody>
        </p:sp>
        <p:sp>
          <p:nvSpPr>
            <p:cNvPr id="35909" name="Text Box 117"/>
            <p:cNvSpPr txBox="1">
              <a:spLocks noChangeArrowheads="1"/>
            </p:cNvSpPr>
            <p:nvPr/>
          </p:nvSpPr>
          <p:spPr bwMode="auto">
            <a:xfrm>
              <a:off x="3919" y="3698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N7</a:t>
              </a:r>
            </a:p>
          </p:txBody>
        </p:sp>
        <p:sp>
          <p:nvSpPr>
            <p:cNvPr id="35910" name="Text Box 118"/>
            <p:cNvSpPr txBox="1">
              <a:spLocks noChangeArrowheads="1"/>
            </p:cNvSpPr>
            <p:nvPr/>
          </p:nvSpPr>
          <p:spPr bwMode="auto">
            <a:xfrm>
              <a:off x="2479" y="3698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N6</a:t>
              </a:r>
            </a:p>
          </p:txBody>
        </p:sp>
      </p:grpSp>
      <p:grpSp>
        <p:nvGrpSpPr>
          <p:cNvPr id="8" name="Group 119"/>
          <p:cNvGrpSpPr>
            <a:grpSpLocks/>
          </p:cNvGrpSpPr>
          <p:nvPr/>
        </p:nvGrpSpPr>
        <p:grpSpPr bwMode="auto">
          <a:xfrm>
            <a:off x="1828800" y="3886200"/>
            <a:ext cx="1981200" cy="1524000"/>
            <a:chOff x="1152" y="2304"/>
            <a:chExt cx="1248" cy="960"/>
          </a:xfrm>
        </p:grpSpPr>
        <p:sp>
          <p:nvSpPr>
            <p:cNvPr id="35854" name="Line 120"/>
            <p:cNvSpPr>
              <a:spLocks noChangeShapeType="1"/>
            </p:cNvSpPr>
            <p:nvPr/>
          </p:nvSpPr>
          <p:spPr bwMode="auto">
            <a:xfrm flipH="1">
              <a:off x="1152" y="2592"/>
              <a:ext cx="48" cy="672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/>
            </a:p>
          </p:txBody>
        </p:sp>
        <p:sp>
          <p:nvSpPr>
            <p:cNvPr id="35855" name="Line 121"/>
            <p:cNvSpPr>
              <a:spLocks noChangeShapeType="1"/>
            </p:cNvSpPr>
            <p:nvPr/>
          </p:nvSpPr>
          <p:spPr bwMode="auto">
            <a:xfrm>
              <a:off x="1344" y="2592"/>
              <a:ext cx="960" cy="432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/>
            </a:p>
          </p:txBody>
        </p:sp>
        <p:sp>
          <p:nvSpPr>
            <p:cNvPr id="35856" name="Line 122"/>
            <p:cNvSpPr>
              <a:spLocks noChangeShapeType="1"/>
            </p:cNvSpPr>
            <p:nvPr/>
          </p:nvSpPr>
          <p:spPr bwMode="auto">
            <a:xfrm flipV="1">
              <a:off x="1344" y="2304"/>
              <a:ext cx="1056" cy="48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/>
            </a:p>
          </p:txBody>
        </p:sp>
      </p:grpSp>
      <p:grpSp>
        <p:nvGrpSpPr>
          <p:cNvPr id="9" name="Group 123"/>
          <p:cNvGrpSpPr>
            <a:grpSpLocks/>
          </p:cNvGrpSpPr>
          <p:nvPr/>
        </p:nvGrpSpPr>
        <p:grpSpPr bwMode="auto">
          <a:xfrm>
            <a:off x="2057400" y="3962400"/>
            <a:ext cx="4495800" cy="2438400"/>
            <a:chOff x="1296" y="2352"/>
            <a:chExt cx="2832" cy="1536"/>
          </a:xfrm>
        </p:grpSpPr>
        <p:sp>
          <p:nvSpPr>
            <p:cNvPr id="35851" name="Line 124"/>
            <p:cNvSpPr>
              <a:spLocks noChangeShapeType="1"/>
            </p:cNvSpPr>
            <p:nvPr/>
          </p:nvSpPr>
          <p:spPr bwMode="auto">
            <a:xfrm>
              <a:off x="2736" y="2352"/>
              <a:ext cx="1344" cy="240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/>
            </a:p>
          </p:txBody>
        </p:sp>
        <p:sp>
          <p:nvSpPr>
            <p:cNvPr id="35852" name="Line 125"/>
            <p:cNvSpPr>
              <a:spLocks noChangeShapeType="1"/>
            </p:cNvSpPr>
            <p:nvPr/>
          </p:nvSpPr>
          <p:spPr bwMode="auto">
            <a:xfrm flipV="1">
              <a:off x="2736" y="2736"/>
              <a:ext cx="1392" cy="336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/>
            </a:p>
          </p:txBody>
        </p:sp>
        <p:sp>
          <p:nvSpPr>
            <p:cNvPr id="35853" name="Line 126"/>
            <p:cNvSpPr>
              <a:spLocks noChangeShapeType="1"/>
            </p:cNvSpPr>
            <p:nvPr/>
          </p:nvSpPr>
          <p:spPr bwMode="auto">
            <a:xfrm>
              <a:off x="1296" y="3552"/>
              <a:ext cx="1200" cy="336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/>
            </a:p>
          </p:txBody>
        </p:sp>
      </p:grpSp>
      <p:grpSp>
        <p:nvGrpSpPr>
          <p:cNvPr id="10" name="Group 127"/>
          <p:cNvGrpSpPr>
            <a:grpSpLocks/>
          </p:cNvGrpSpPr>
          <p:nvPr/>
        </p:nvGrpSpPr>
        <p:grpSpPr bwMode="auto">
          <a:xfrm>
            <a:off x="4267200" y="4724400"/>
            <a:ext cx="2590800" cy="1752600"/>
            <a:chOff x="2688" y="2832"/>
            <a:chExt cx="1632" cy="1104"/>
          </a:xfrm>
        </p:grpSpPr>
        <p:sp>
          <p:nvSpPr>
            <p:cNvPr id="35849" name="Line 128"/>
            <p:cNvSpPr>
              <a:spLocks noChangeShapeType="1"/>
            </p:cNvSpPr>
            <p:nvPr/>
          </p:nvSpPr>
          <p:spPr bwMode="auto">
            <a:xfrm flipH="1">
              <a:off x="4128" y="2832"/>
              <a:ext cx="192" cy="816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/>
            </a:p>
          </p:txBody>
        </p:sp>
        <p:sp>
          <p:nvSpPr>
            <p:cNvPr id="35850" name="Line 129"/>
            <p:cNvSpPr>
              <a:spLocks noChangeShapeType="1"/>
            </p:cNvSpPr>
            <p:nvPr/>
          </p:nvSpPr>
          <p:spPr bwMode="auto">
            <a:xfrm flipV="1">
              <a:off x="2688" y="3888"/>
              <a:ext cx="1248" cy="48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/>
            </a:p>
          </p:txBody>
        </p:sp>
      </p:grpSp>
      <p:sp>
        <p:nvSpPr>
          <p:cNvPr id="917634" name="Line 130"/>
          <p:cNvSpPr>
            <a:spLocks noChangeShapeType="1"/>
          </p:cNvSpPr>
          <p:nvPr/>
        </p:nvSpPr>
        <p:spPr bwMode="auto">
          <a:xfrm flipV="1">
            <a:off x="2133600" y="5029200"/>
            <a:ext cx="1676400" cy="609600"/>
          </a:xfrm>
          <a:prstGeom prst="line">
            <a:avLst/>
          </a:prstGeom>
          <a:noFill/>
          <a:ln w="63500">
            <a:solidFill>
              <a:srgbClr val="FF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4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17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 build="p"/>
      <p:bldP spid="91763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ＭＳ Ｐゴシック" charset="0"/>
                <a:cs typeface="ＭＳ Ｐゴシック" charset="0"/>
              </a:rPr>
              <a:t>Then Each Node Has Global View</a:t>
            </a:r>
            <a:endParaRPr lang="en-US" dirty="0">
              <a:latin typeface="Helvetic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865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C5555414-C3DB-904E-82F5-A88E91CB7554}" type="slidenum">
              <a:rPr lang="en-US" sz="1400" b="0">
                <a:latin typeface="Times New Roman" charset="0"/>
              </a:rPr>
              <a:pPr eaLnBrk="1" hangingPunct="1"/>
              <a:t>19</a:t>
            </a:fld>
            <a:endParaRPr lang="en-US" sz="1400" b="0">
              <a:latin typeface="Times New Roman" charset="0"/>
            </a:endParaRPr>
          </a:p>
        </p:txBody>
      </p:sp>
      <p:sp>
        <p:nvSpPr>
          <p:cNvPr id="36866" name="AutoShape 2"/>
          <p:cNvSpPr>
            <a:spLocks noChangeArrowheads="1"/>
          </p:cNvSpPr>
          <p:nvPr/>
        </p:nvSpPr>
        <p:spPr bwMode="auto">
          <a:xfrm>
            <a:off x="1676400" y="1990725"/>
            <a:ext cx="1371600" cy="914400"/>
          </a:xfrm>
          <a:prstGeom prst="wedgeRectCallout">
            <a:avLst>
              <a:gd name="adj1" fmla="val -28704"/>
              <a:gd name="adj2" fmla="val 74829"/>
            </a:avLst>
          </a:prstGeom>
          <a:solidFill>
            <a:srgbClr val="FFFF9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/>
          <a:lstStyle/>
          <a:p>
            <a:pPr algn="ctr"/>
            <a:endParaRPr lang="en-US"/>
          </a:p>
        </p:txBody>
      </p:sp>
      <p:grpSp>
        <p:nvGrpSpPr>
          <p:cNvPr id="36868" name="Group 4"/>
          <p:cNvGrpSpPr>
            <a:grpSpLocks/>
          </p:cNvGrpSpPr>
          <p:nvPr/>
        </p:nvGrpSpPr>
        <p:grpSpPr bwMode="auto">
          <a:xfrm>
            <a:off x="304800" y="1990725"/>
            <a:ext cx="7824788" cy="3886200"/>
            <a:chOff x="192" y="1536"/>
            <a:chExt cx="4929" cy="2448"/>
          </a:xfrm>
        </p:grpSpPr>
        <p:sp>
          <p:nvSpPr>
            <p:cNvPr id="37176" name="Freeform 5"/>
            <p:cNvSpPr>
              <a:spLocks noEditPoints="1"/>
            </p:cNvSpPr>
            <p:nvPr/>
          </p:nvSpPr>
          <p:spPr bwMode="auto">
            <a:xfrm>
              <a:off x="854" y="2385"/>
              <a:ext cx="1500" cy="22"/>
            </a:xfrm>
            <a:custGeom>
              <a:avLst/>
              <a:gdLst>
                <a:gd name="T0" fmla="*/ 1500 w 1500"/>
                <a:gd name="T1" fmla="*/ 10 h 22"/>
                <a:gd name="T2" fmla="*/ 1498 w 1500"/>
                <a:gd name="T3" fmla="*/ 2 h 22"/>
                <a:gd name="T4" fmla="*/ 1490 w 1500"/>
                <a:gd name="T5" fmla="*/ 0 h 22"/>
                <a:gd name="T6" fmla="*/ 1482 w 1500"/>
                <a:gd name="T7" fmla="*/ 2 h 22"/>
                <a:gd name="T8" fmla="*/ 1478 w 1500"/>
                <a:gd name="T9" fmla="*/ 10 h 22"/>
                <a:gd name="T10" fmla="*/ 1482 w 1500"/>
                <a:gd name="T11" fmla="*/ 18 h 22"/>
                <a:gd name="T12" fmla="*/ 1490 w 1500"/>
                <a:gd name="T13" fmla="*/ 22 h 22"/>
                <a:gd name="T14" fmla="*/ 1498 w 1500"/>
                <a:gd name="T15" fmla="*/ 18 h 22"/>
                <a:gd name="T16" fmla="*/ 1500 w 1500"/>
                <a:gd name="T17" fmla="*/ 10 h 22"/>
                <a:gd name="T18" fmla="*/ 0 w 1500"/>
                <a:gd name="T19" fmla="*/ 10 h 22"/>
                <a:gd name="T20" fmla="*/ 2 w 1500"/>
                <a:gd name="T21" fmla="*/ 18 h 22"/>
                <a:gd name="T22" fmla="*/ 10 w 1500"/>
                <a:gd name="T23" fmla="*/ 22 h 22"/>
                <a:gd name="T24" fmla="*/ 18 w 1500"/>
                <a:gd name="T25" fmla="*/ 18 h 22"/>
                <a:gd name="T26" fmla="*/ 21 w 1500"/>
                <a:gd name="T27" fmla="*/ 10 h 22"/>
                <a:gd name="T28" fmla="*/ 18 w 1500"/>
                <a:gd name="T29" fmla="*/ 2 h 22"/>
                <a:gd name="T30" fmla="*/ 10 w 1500"/>
                <a:gd name="T31" fmla="*/ 0 h 22"/>
                <a:gd name="T32" fmla="*/ 2 w 1500"/>
                <a:gd name="T33" fmla="*/ 2 h 22"/>
                <a:gd name="T34" fmla="*/ 0 w 1500"/>
                <a:gd name="T35" fmla="*/ 10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22"/>
                <a:gd name="T56" fmla="*/ 1500 w 1500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22">
                  <a:moveTo>
                    <a:pt x="1500" y="10"/>
                  </a:moveTo>
                  <a:lnTo>
                    <a:pt x="1498" y="2"/>
                  </a:lnTo>
                  <a:lnTo>
                    <a:pt x="1490" y="0"/>
                  </a:lnTo>
                  <a:lnTo>
                    <a:pt x="1482" y="2"/>
                  </a:lnTo>
                  <a:lnTo>
                    <a:pt x="1478" y="10"/>
                  </a:lnTo>
                  <a:lnTo>
                    <a:pt x="1482" y="18"/>
                  </a:lnTo>
                  <a:lnTo>
                    <a:pt x="1490" y="22"/>
                  </a:lnTo>
                  <a:lnTo>
                    <a:pt x="1498" y="18"/>
                  </a:lnTo>
                  <a:lnTo>
                    <a:pt x="1500" y="10"/>
                  </a:lnTo>
                  <a:close/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18"/>
                  </a:lnTo>
                  <a:lnTo>
                    <a:pt x="21" y="10"/>
                  </a:lnTo>
                  <a:lnTo>
                    <a:pt x="18" y="2"/>
                  </a:lnTo>
                  <a:lnTo>
                    <a:pt x="10" y="0"/>
                  </a:lnTo>
                  <a:lnTo>
                    <a:pt x="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77" name="Line 6"/>
            <p:cNvSpPr>
              <a:spLocks noChangeShapeType="1"/>
            </p:cNvSpPr>
            <p:nvPr/>
          </p:nvSpPr>
          <p:spPr bwMode="auto">
            <a:xfrm flipH="1">
              <a:off x="875" y="2395"/>
              <a:ext cx="1457" cy="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78" name="Freeform 7"/>
            <p:cNvSpPr>
              <a:spLocks noEditPoints="1"/>
            </p:cNvSpPr>
            <p:nvPr/>
          </p:nvSpPr>
          <p:spPr bwMode="auto">
            <a:xfrm>
              <a:off x="854" y="3034"/>
              <a:ext cx="1500" cy="403"/>
            </a:xfrm>
            <a:custGeom>
              <a:avLst/>
              <a:gdLst>
                <a:gd name="T0" fmla="*/ 0 w 1500"/>
                <a:gd name="T1" fmla="*/ 395 h 403"/>
                <a:gd name="T2" fmla="*/ 4 w 1500"/>
                <a:gd name="T3" fmla="*/ 403 h 403"/>
                <a:gd name="T4" fmla="*/ 14 w 1500"/>
                <a:gd name="T5" fmla="*/ 403 h 403"/>
                <a:gd name="T6" fmla="*/ 20 w 1500"/>
                <a:gd name="T7" fmla="*/ 399 h 403"/>
                <a:gd name="T8" fmla="*/ 21 w 1500"/>
                <a:gd name="T9" fmla="*/ 391 h 403"/>
                <a:gd name="T10" fmla="*/ 16 w 1500"/>
                <a:gd name="T11" fmla="*/ 383 h 403"/>
                <a:gd name="T12" fmla="*/ 8 w 1500"/>
                <a:gd name="T13" fmla="*/ 381 h 403"/>
                <a:gd name="T14" fmla="*/ 0 w 1500"/>
                <a:gd name="T15" fmla="*/ 387 h 403"/>
                <a:gd name="T16" fmla="*/ 0 w 1500"/>
                <a:gd name="T17" fmla="*/ 395 h 403"/>
                <a:gd name="T18" fmla="*/ 1500 w 1500"/>
                <a:gd name="T19" fmla="*/ 8 h 403"/>
                <a:gd name="T20" fmla="*/ 1496 w 1500"/>
                <a:gd name="T21" fmla="*/ 2 h 403"/>
                <a:gd name="T22" fmla="*/ 1486 w 1500"/>
                <a:gd name="T23" fmla="*/ 0 h 403"/>
                <a:gd name="T24" fmla="*/ 1480 w 1500"/>
                <a:gd name="T25" fmla="*/ 6 h 403"/>
                <a:gd name="T26" fmla="*/ 1478 w 1500"/>
                <a:gd name="T27" fmla="*/ 14 h 403"/>
                <a:gd name="T28" fmla="*/ 1484 w 1500"/>
                <a:gd name="T29" fmla="*/ 22 h 403"/>
                <a:gd name="T30" fmla="*/ 1492 w 1500"/>
                <a:gd name="T31" fmla="*/ 22 h 403"/>
                <a:gd name="T32" fmla="*/ 1500 w 1500"/>
                <a:gd name="T33" fmla="*/ 18 h 403"/>
                <a:gd name="T34" fmla="*/ 1500 w 1500"/>
                <a:gd name="T35" fmla="*/ 8 h 40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403"/>
                <a:gd name="T56" fmla="*/ 1500 w 1500"/>
                <a:gd name="T57" fmla="*/ 403 h 40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403">
                  <a:moveTo>
                    <a:pt x="0" y="395"/>
                  </a:moveTo>
                  <a:lnTo>
                    <a:pt x="4" y="403"/>
                  </a:lnTo>
                  <a:lnTo>
                    <a:pt x="14" y="403"/>
                  </a:lnTo>
                  <a:lnTo>
                    <a:pt x="20" y="399"/>
                  </a:lnTo>
                  <a:lnTo>
                    <a:pt x="21" y="391"/>
                  </a:lnTo>
                  <a:lnTo>
                    <a:pt x="16" y="383"/>
                  </a:lnTo>
                  <a:lnTo>
                    <a:pt x="8" y="381"/>
                  </a:lnTo>
                  <a:lnTo>
                    <a:pt x="0" y="387"/>
                  </a:lnTo>
                  <a:lnTo>
                    <a:pt x="0" y="395"/>
                  </a:lnTo>
                  <a:close/>
                  <a:moveTo>
                    <a:pt x="1500" y="8"/>
                  </a:moveTo>
                  <a:lnTo>
                    <a:pt x="1496" y="2"/>
                  </a:lnTo>
                  <a:lnTo>
                    <a:pt x="1486" y="0"/>
                  </a:lnTo>
                  <a:lnTo>
                    <a:pt x="1480" y="6"/>
                  </a:lnTo>
                  <a:lnTo>
                    <a:pt x="1478" y="14"/>
                  </a:lnTo>
                  <a:lnTo>
                    <a:pt x="1484" y="22"/>
                  </a:lnTo>
                  <a:lnTo>
                    <a:pt x="1492" y="22"/>
                  </a:lnTo>
                  <a:lnTo>
                    <a:pt x="1500" y="18"/>
                  </a:lnTo>
                  <a:lnTo>
                    <a:pt x="1500" y="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79" name="Line 8"/>
            <p:cNvSpPr>
              <a:spLocks noChangeShapeType="1"/>
            </p:cNvSpPr>
            <p:nvPr/>
          </p:nvSpPr>
          <p:spPr bwMode="auto">
            <a:xfrm flipV="1">
              <a:off x="875" y="3048"/>
              <a:ext cx="1457" cy="377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80" name="Freeform 9"/>
            <p:cNvSpPr>
              <a:spLocks noEditPoints="1"/>
            </p:cNvSpPr>
            <p:nvPr/>
          </p:nvSpPr>
          <p:spPr bwMode="auto">
            <a:xfrm>
              <a:off x="854" y="3415"/>
              <a:ext cx="1500" cy="381"/>
            </a:xfrm>
            <a:custGeom>
              <a:avLst/>
              <a:gdLst>
                <a:gd name="T0" fmla="*/ 0 w 1500"/>
                <a:gd name="T1" fmla="*/ 10 h 381"/>
                <a:gd name="T2" fmla="*/ 2 w 1500"/>
                <a:gd name="T3" fmla="*/ 18 h 381"/>
                <a:gd name="T4" fmla="*/ 8 w 1500"/>
                <a:gd name="T5" fmla="*/ 22 h 381"/>
                <a:gd name="T6" fmla="*/ 16 w 1500"/>
                <a:gd name="T7" fmla="*/ 22 h 381"/>
                <a:gd name="T8" fmla="*/ 21 w 1500"/>
                <a:gd name="T9" fmla="*/ 14 h 381"/>
                <a:gd name="T10" fmla="*/ 20 w 1500"/>
                <a:gd name="T11" fmla="*/ 6 h 381"/>
                <a:gd name="T12" fmla="*/ 14 w 1500"/>
                <a:gd name="T13" fmla="*/ 0 h 381"/>
                <a:gd name="T14" fmla="*/ 4 w 1500"/>
                <a:gd name="T15" fmla="*/ 2 h 381"/>
                <a:gd name="T16" fmla="*/ 0 w 1500"/>
                <a:gd name="T17" fmla="*/ 10 h 381"/>
                <a:gd name="T18" fmla="*/ 1500 w 1500"/>
                <a:gd name="T19" fmla="*/ 373 h 381"/>
                <a:gd name="T20" fmla="*/ 1500 w 1500"/>
                <a:gd name="T21" fmla="*/ 365 h 381"/>
                <a:gd name="T22" fmla="*/ 1492 w 1500"/>
                <a:gd name="T23" fmla="*/ 359 h 381"/>
                <a:gd name="T24" fmla="*/ 1484 w 1500"/>
                <a:gd name="T25" fmla="*/ 361 h 381"/>
                <a:gd name="T26" fmla="*/ 1478 w 1500"/>
                <a:gd name="T27" fmla="*/ 369 h 381"/>
                <a:gd name="T28" fmla="*/ 1480 w 1500"/>
                <a:gd name="T29" fmla="*/ 377 h 381"/>
                <a:gd name="T30" fmla="*/ 1486 w 1500"/>
                <a:gd name="T31" fmla="*/ 381 h 381"/>
                <a:gd name="T32" fmla="*/ 1496 w 1500"/>
                <a:gd name="T33" fmla="*/ 381 h 381"/>
                <a:gd name="T34" fmla="*/ 1500 w 1500"/>
                <a:gd name="T35" fmla="*/ 373 h 3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381"/>
                <a:gd name="T56" fmla="*/ 1500 w 1500"/>
                <a:gd name="T57" fmla="*/ 381 h 3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381">
                  <a:moveTo>
                    <a:pt x="0" y="10"/>
                  </a:moveTo>
                  <a:lnTo>
                    <a:pt x="2" y="18"/>
                  </a:lnTo>
                  <a:lnTo>
                    <a:pt x="8" y="22"/>
                  </a:lnTo>
                  <a:lnTo>
                    <a:pt x="16" y="22"/>
                  </a:lnTo>
                  <a:lnTo>
                    <a:pt x="21" y="14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10"/>
                  </a:lnTo>
                  <a:close/>
                  <a:moveTo>
                    <a:pt x="1500" y="373"/>
                  </a:moveTo>
                  <a:lnTo>
                    <a:pt x="1500" y="365"/>
                  </a:lnTo>
                  <a:lnTo>
                    <a:pt x="1492" y="359"/>
                  </a:lnTo>
                  <a:lnTo>
                    <a:pt x="1484" y="361"/>
                  </a:lnTo>
                  <a:lnTo>
                    <a:pt x="1478" y="369"/>
                  </a:lnTo>
                  <a:lnTo>
                    <a:pt x="1480" y="377"/>
                  </a:lnTo>
                  <a:lnTo>
                    <a:pt x="1486" y="381"/>
                  </a:lnTo>
                  <a:lnTo>
                    <a:pt x="1496" y="381"/>
                  </a:lnTo>
                  <a:lnTo>
                    <a:pt x="1500" y="373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81" name="Line 10"/>
            <p:cNvSpPr>
              <a:spLocks noChangeShapeType="1"/>
            </p:cNvSpPr>
            <p:nvPr/>
          </p:nvSpPr>
          <p:spPr bwMode="auto">
            <a:xfrm>
              <a:off x="875" y="3429"/>
              <a:ext cx="1457" cy="35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82" name="Freeform 11"/>
            <p:cNvSpPr>
              <a:spLocks noEditPoints="1"/>
            </p:cNvSpPr>
            <p:nvPr/>
          </p:nvSpPr>
          <p:spPr bwMode="auto">
            <a:xfrm>
              <a:off x="2332" y="2385"/>
              <a:ext cx="1660" cy="291"/>
            </a:xfrm>
            <a:custGeom>
              <a:avLst/>
              <a:gdLst>
                <a:gd name="T0" fmla="*/ 0 w 1660"/>
                <a:gd name="T1" fmla="*/ 10 h 291"/>
                <a:gd name="T2" fmla="*/ 2 w 1660"/>
                <a:gd name="T3" fmla="*/ 18 h 291"/>
                <a:gd name="T4" fmla="*/ 10 w 1660"/>
                <a:gd name="T5" fmla="*/ 22 h 291"/>
                <a:gd name="T6" fmla="*/ 18 w 1660"/>
                <a:gd name="T7" fmla="*/ 20 h 291"/>
                <a:gd name="T8" fmla="*/ 22 w 1660"/>
                <a:gd name="T9" fmla="*/ 12 h 291"/>
                <a:gd name="T10" fmla="*/ 20 w 1660"/>
                <a:gd name="T11" fmla="*/ 4 h 291"/>
                <a:gd name="T12" fmla="*/ 14 w 1660"/>
                <a:gd name="T13" fmla="*/ 0 h 291"/>
                <a:gd name="T14" fmla="*/ 6 w 1660"/>
                <a:gd name="T15" fmla="*/ 2 h 291"/>
                <a:gd name="T16" fmla="*/ 0 w 1660"/>
                <a:gd name="T17" fmla="*/ 10 h 291"/>
                <a:gd name="T18" fmla="*/ 1660 w 1660"/>
                <a:gd name="T19" fmla="*/ 281 h 291"/>
                <a:gd name="T20" fmla="*/ 1658 w 1660"/>
                <a:gd name="T21" fmla="*/ 273 h 291"/>
                <a:gd name="T22" fmla="*/ 1650 w 1660"/>
                <a:gd name="T23" fmla="*/ 269 h 291"/>
                <a:gd name="T24" fmla="*/ 1642 w 1660"/>
                <a:gd name="T25" fmla="*/ 271 h 291"/>
                <a:gd name="T26" fmla="*/ 1638 w 1660"/>
                <a:gd name="T27" fmla="*/ 279 h 291"/>
                <a:gd name="T28" fmla="*/ 1638 w 1660"/>
                <a:gd name="T29" fmla="*/ 287 h 291"/>
                <a:gd name="T30" fmla="*/ 1646 w 1660"/>
                <a:gd name="T31" fmla="*/ 291 h 291"/>
                <a:gd name="T32" fmla="*/ 1654 w 1660"/>
                <a:gd name="T33" fmla="*/ 289 h 291"/>
                <a:gd name="T34" fmla="*/ 1660 w 1660"/>
                <a:gd name="T35" fmla="*/ 281 h 29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291"/>
                <a:gd name="T56" fmla="*/ 1660 w 1660"/>
                <a:gd name="T57" fmla="*/ 291 h 29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291"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4" y="0"/>
                  </a:lnTo>
                  <a:lnTo>
                    <a:pt x="6" y="2"/>
                  </a:lnTo>
                  <a:lnTo>
                    <a:pt x="0" y="10"/>
                  </a:lnTo>
                  <a:close/>
                  <a:moveTo>
                    <a:pt x="1660" y="281"/>
                  </a:moveTo>
                  <a:lnTo>
                    <a:pt x="1658" y="273"/>
                  </a:lnTo>
                  <a:lnTo>
                    <a:pt x="1650" y="269"/>
                  </a:lnTo>
                  <a:lnTo>
                    <a:pt x="1642" y="271"/>
                  </a:lnTo>
                  <a:lnTo>
                    <a:pt x="1638" y="279"/>
                  </a:lnTo>
                  <a:lnTo>
                    <a:pt x="1638" y="287"/>
                  </a:lnTo>
                  <a:lnTo>
                    <a:pt x="1646" y="291"/>
                  </a:lnTo>
                  <a:lnTo>
                    <a:pt x="1654" y="289"/>
                  </a:lnTo>
                  <a:lnTo>
                    <a:pt x="1660" y="281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83" name="Line 12"/>
            <p:cNvSpPr>
              <a:spLocks noChangeShapeType="1"/>
            </p:cNvSpPr>
            <p:nvPr/>
          </p:nvSpPr>
          <p:spPr bwMode="auto">
            <a:xfrm>
              <a:off x="2354" y="2397"/>
              <a:ext cx="1616" cy="267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84" name="Freeform 13"/>
            <p:cNvSpPr>
              <a:spLocks noEditPoints="1"/>
            </p:cNvSpPr>
            <p:nvPr/>
          </p:nvSpPr>
          <p:spPr bwMode="auto">
            <a:xfrm>
              <a:off x="2332" y="2654"/>
              <a:ext cx="1660" cy="402"/>
            </a:xfrm>
            <a:custGeom>
              <a:avLst/>
              <a:gdLst>
                <a:gd name="T0" fmla="*/ 1660 w 1660"/>
                <a:gd name="T1" fmla="*/ 8 h 402"/>
                <a:gd name="T2" fmla="*/ 1654 w 1660"/>
                <a:gd name="T3" fmla="*/ 2 h 402"/>
                <a:gd name="T4" fmla="*/ 1646 w 1660"/>
                <a:gd name="T5" fmla="*/ 0 h 402"/>
                <a:gd name="T6" fmla="*/ 1638 w 1660"/>
                <a:gd name="T7" fmla="*/ 4 h 402"/>
                <a:gd name="T8" fmla="*/ 1638 w 1660"/>
                <a:gd name="T9" fmla="*/ 14 h 402"/>
                <a:gd name="T10" fmla="*/ 1642 w 1660"/>
                <a:gd name="T11" fmla="*/ 20 h 402"/>
                <a:gd name="T12" fmla="*/ 1650 w 1660"/>
                <a:gd name="T13" fmla="*/ 22 h 402"/>
                <a:gd name="T14" fmla="*/ 1658 w 1660"/>
                <a:gd name="T15" fmla="*/ 16 h 402"/>
                <a:gd name="T16" fmla="*/ 1660 w 1660"/>
                <a:gd name="T17" fmla="*/ 8 h 402"/>
                <a:gd name="T18" fmla="*/ 0 w 1660"/>
                <a:gd name="T19" fmla="*/ 394 h 402"/>
                <a:gd name="T20" fmla="*/ 6 w 1660"/>
                <a:gd name="T21" fmla="*/ 400 h 402"/>
                <a:gd name="T22" fmla="*/ 14 w 1660"/>
                <a:gd name="T23" fmla="*/ 402 h 402"/>
                <a:gd name="T24" fmla="*/ 22 w 1660"/>
                <a:gd name="T25" fmla="*/ 398 h 402"/>
                <a:gd name="T26" fmla="*/ 22 w 1660"/>
                <a:gd name="T27" fmla="*/ 388 h 402"/>
                <a:gd name="T28" fmla="*/ 18 w 1660"/>
                <a:gd name="T29" fmla="*/ 382 h 402"/>
                <a:gd name="T30" fmla="*/ 10 w 1660"/>
                <a:gd name="T31" fmla="*/ 380 h 402"/>
                <a:gd name="T32" fmla="*/ 2 w 1660"/>
                <a:gd name="T33" fmla="*/ 386 h 402"/>
                <a:gd name="T34" fmla="*/ 0 w 1660"/>
                <a:gd name="T35" fmla="*/ 394 h 40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402"/>
                <a:gd name="T56" fmla="*/ 1660 w 1660"/>
                <a:gd name="T57" fmla="*/ 402 h 40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402">
                  <a:moveTo>
                    <a:pt x="1660" y="8"/>
                  </a:moveTo>
                  <a:lnTo>
                    <a:pt x="1654" y="2"/>
                  </a:lnTo>
                  <a:lnTo>
                    <a:pt x="1646" y="0"/>
                  </a:lnTo>
                  <a:lnTo>
                    <a:pt x="1638" y="4"/>
                  </a:lnTo>
                  <a:lnTo>
                    <a:pt x="1638" y="14"/>
                  </a:lnTo>
                  <a:lnTo>
                    <a:pt x="1642" y="20"/>
                  </a:lnTo>
                  <a:lnTo>
                    <a:pt x="1650" y="22"/>
                  </a:lnTo>
                  <a:lnTo>
                    <a:pt x="1658" y="16"/>
                  </a:lnTo>
                  <a:lnTo>
                    <a:pt x="1660" y="8"/>
                  </a:lnTo>
                  <a:close/>
                  <a:moveTo>
                    <a:pt x="0" y="394"/>
                  </a:moveTo>
                  <a:lnTo>
                    <a:pt x="6" y="400"/>
                  </a:lnTo>
                  <a:lnTo>
                    <a:pt x="14" y="402"/>
                  </a:lnTo>
                  <a:lnTo>
                    <a:pt x="22" y="398"/>
                  </a:lnTo>
                  <a:lnTo>
                    <a:pt x="22" y="388"/>
                  </a:lnTo>
                  <a:lnTo>
                    <a:pt x="18" y="382"/>
                  </a:lnTo>
                  <a:lnTo>
                    <a:pt x="10" y="380"/>
                  </a:lnTo>
                  <a:lnTo>
                    <a:pt x="2" y="386"/>
                  </a:lnTo>
                  <a:lnTo>
                    <a:pt x="0" y="394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85" name="Line 14"/>
            <p:cNvSpPr>
              <a:spLocks noChangeShapeType="1"/>
            </p:cNvSpPr>
            <p:nvPr/>
          </p:nvSpPr>
          <p:spPr bwMode="auto">
            <a:xfrm flipH="1">
              <a:off x="2354" y="2668"/>
              <a:ext cx="1616" cy="374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86" name="Freeform 15"/>
            <p:cNvSpPr>
              <a:spLocks noEditPoints="1"/>
            </p:cNvSpPr>
            <p:nvPr/>
          </p:nvSpPr>
          <p:spPr bwMode="auto">
            <a:xfrm>
              <a:off x="2332" y="3774"/>
              <a:ext cx="1481" cy="24"/>
            </a:xfrm>
            <a:custGeom>
              <a:avLst/>
              <a:gdLst>
                <a:gd name="T0" fmla="*/ 0 w 1481"/>
                <a:gd name="T1" fmla="*/ 12 h 24"/>
                <a:gd name="T2" fmla="*/ 4 w 1481"/>
                <a:gd name="T3" fmla="*/ 20 h 24"/>
                <a:gd name="T4" fmla="*/ 12 w 1481"/>
                <a:gd name="T5" fmla="*/ 24 h 24"/>
                <a:gd name="T6" fmla="*/ 20 w 1481"/>
                <a:gd name="T7" fmla="*/ 20 h 24"/>
                <a:gd name="T8" fmla="*/ 22 w 1481"/>
                <a:gd name="T9" fmla="*/ 12 h 24"/>
                <a:gd name="T10" fmla="*/ 20 w 1481"/>
                <a:gd name="T11" fmla="*/ 4 h 24"/>
                <a:gd name="T12" fmla="*/ 12 w 1481"/>
                <a:gd name="T13" fmla="*/ 0 h 24"/>
                <a:gd name="T14" fmla="*/ 4 w 1481"/>
                <a:gd name="T15" fmla="*/ 4 h 24"/>
                <a:gd name="T16" fmla="*/ 0 w 1481"/>
                <a:gd name="T17" fmla="*/ 12 h 24"/>
                <a:gd name="T18" fmla="*/ 1481 w 1481"/>
                <a:gd name="T19" fmla="*/ 12 h 24"/>
                <a:gd name="T20" fmla="*/ 1477 w 1481"/>
                <a:gd name="T21" fmla="*/ 4 h 24"/>
                <a:gd name="T22" fmla="*/ 1469 w 1481"/>
                <a:gd name="T23" fmla="*/ 0 h 24"/>
                <a:gd name="T24" fmla="*/ 1461 w 1481"/>
                <a:gd name="T25" fmla="*/ 4 h 24"/>
                <a:gd name="T26" fmla="*/ 1457 w 1481"/>
                <a:gd name="T27" fmla="*/ 12 h 24"/>
                <a:gd name="T28" fmla="*/ 1461 w 1481"/>
                <a:gd name="T29" fmla="*/ 20 h 24"/>
                <a:gd name="T30" fmla="*/ 1469 w 1481"/>
                <a:gd name="T31" fmla="*/ 24 h 24"/>
                <a:gd name="T32" fmla="*/ 1477 w 1481"/>
                <a:gd name="T33" fmla="*/ 20 h 24"/>
                <a:gd name="T34" fmla="*/ 1481 w 1481"/>
                <a:gd name="T35" fmla="*/ 12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81"/>
                <a:gd name="T55" fmla="*/ 0 h 24"/>
                <a:gd name="T56" fmla="*/ 1481 w 148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81" h="24">
                  <a:moveTo>
                    <a:pt x="0" y="12"/>
                  </a:moveTo>
                  <a:lnTo>
                    <a:pt x="4" y="20"/>
                  </a:lnTo>
                  <a:lnTo>
                    <a:pt x="12" y="24"/>
                  </a:lnTo>
                  <a:lnTo>
                    <a:pt x="20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2" y="0"/>
                  </a:lnTo>
                  <a:lnTo>
                    <a:pt x="4" y="4"/>
                  </a:lnTo>
                  <a:lnTo>
                    <a:pt x="0" y="12"/>
                  </a:lnTo>
                  <a:close/>
                  <a:moveTo>
                    <a:pt x="1481" y="12"/>
                  </a:moveTo>
                  <a:lnTo>
                    <a:pt x="1477" y="4"/>
                  </a:lnTo>
                  <a:lnTo>
                    <a:pt x="1469" y="0"/>
                  </a:lnTo>
                  <a:lnTo>
                    <a:pt x="1461" y="4"/>
                  </a:lnTo>
                  <a:lnTo>
                    <a:pt x="1457" y="12"/>
                  </a:lnTo>
                  <a:lnTo>
                    <a:pt x="1461" y="20"/>
                  </a:lnTo>
                  <a:lnTo>
                    <a:pt x="1469" y="24"/>
                  </a:lnTo>
                  <a:lnTo>
                    <a:pt x="1477" y="20"/>
                  </a:lnTo>
                  <a:lnTo>
                    <a:pt x="1481" y="12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87" name="Line 16"/>
            <p:cNvSpPr>
              <a:spLocks noChangeShapeType="1"/>
            </p:cNvSpPr>
            <p:nvPr/>
          </p:nvSpPr>
          <p:spPr bwMode="auto">
            <a:xfrm>
              <a:off x="2354" y="3786"/>
              <a:ext cx="1435" cy="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88" name="Line 17"/>
            <p:cNvSpPr>
              <a:spLocks noChangeShapeType="1"/>
            </p:cNvSpPr>
            <p:nvPr/>
          </p:nvSpPr>
          <p:spPr bwMode="auto">
            <a:xfrm flipH="1" flipV="1">
              <a:off x="3801" y="3786"/>
              <a:ext cx="785" cy="14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89" name="Line 18"/>
            <p:cNvSpPr>
              <a:spLocks noChangeShapeType="1"/>
            </p:cNvSpPr>
            <p:nvPr/>
          </p:nvSpPr>
          <p:spPr bwMode="auto">
            <a:xfrm>
              <a:off x="2344" y="1856"/>
              <a:ext cx="1" cy="539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90" name="Line 19"/>
            <p:cNvSpPr>
              <a:spLocks noChangeShapeType="1"/>
            </p:cNvSpPr>
            <p:nvPr/>
          </p:nvSpPr>
          <p:spPr bwMode="auto">
            <a:xfrm flipV="1">
              <a:off x="192" y="3427"/>
              <a:ext cx="672" cy="37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91" name="Line 20"/>
            <p:cNvSpPr>
              <a:spLocks noChangeShapeType="1"/>
            </p:cNvSpPr>
            <p:nvPr/>
          </p:nvSpPr>
          <p:spPr bwMode="auto">
            <a:xfrm flipH="1">
              <a:off x="3980" y="2171"/>
              <a:ext cx="516" cy="49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92" name="Rectangle 21"/>
            <p:cNvSpPr>
              <a:spLocks noChangeArrowheads="1"/>
            </p:cNvSpPr>
            <p:nvPr/>
          </p:nvSpPr>
          <p:spPr bwMode="auto">
            <a:xfrm>
              <a:off x="1167" y="2304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93" name="Rectangle 22"/>
            <p:cNvSpPr>
              <a:spLocks noChangeArrowheads="1"/>
            </p:cNvSpPr>
            <p:nvPr/>
          </p:nvSpPr>
          <p:spPr bwMode="auto">
            <a:xfrm>
              <a:off x="1119" y="3360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94" name="Rectangle 23"/>
            <p:cNvSpPr>
              <a:spLocks noChangeArrowheads="1"/>
            </p:cNvSpPr>
            <p:nvPr/>
          </p:nvSpPr>
          <p:spPr bwMode="auto">
            <a:xfrm>
              <a:off x="2511" y="2256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95" name="Rectangle 24"/>
            <p:cNvSpPr>
              <a:spLocks noChangeArrowheads="1"/>
            </p:cNvSpPr>
            <p:nvPr/>
          </p:nvSpPr>
          <p:spPr bwMode="auto">
            <a:xfrm>
              <a:off x="2511" y="2880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96" name="Rectangle 25"/>
            <p:cNvSpPr>
              <a:spLocks noChangeArrowheads="1"/>
            </p:cNvSpPr>
            <p:nvPr/>
          </p:nvSpPr>
          <p:spPr bwMode="auto">
            <a:xfrm>
              <a:off x="2511" y="3696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97" name="Rectangle 26"/>
            <p:cNvSpPr>
              <a:spLocks noChangeArrowheads="1"/>
            </p:cNvSpPr>
            <p:nvPr/>
          </p:nvSpPr>
          <p:spPr bwMode="auto">
            <a:xfrm>
              <a:off x="4143" y="2544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98" name="Rectangle 27"/>
            <p:cNvSpPr>
              <a:spLocks noChangeArrowheads="1"/>
            </p:cNvSpPr>
            <p:nvPr/>
          </p:nvSpPr>
          <p:spPr bwMode="auto">
            <a:xfrm>
              <a:off x="3951" y="3648"/>
              <a:ext cx="192" cy="288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grpSp>
          <p:nvGrpSpPr>
            <p:cNvPr id="37199" name="Group 28"/>
            <p:cNvGrpSpPr>
              <a:grpSpLocks/>
            </p:cNvGrpSpPr>
            <p:nvPr/>
          </p:nvGrpSpPr>
          <p:grpSpPr bwMode="auto">
            <a:xfrm>
              <a:off x="399" y="2016"/>
              <a:ext cx="286" cy="288"/>
              <a:chOff x="712" y="2330"/>
              <a:chExt cx="286" cy="288"/>
            </a:xfrm>
          </p:grpSpPr>
          <p:sp>
            <p:nvSpPr>
              <p:cNvPr id="37278" name="Freeform 29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79" name="Line 30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0" name="Line 31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1" name="Freeform 32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2" name="Line 33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3" name="Line 34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4" name="Line 35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5" name="Rectangle 36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6" name="Freeform 37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7" name="Line 38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8" name="Line 39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89" name="Line 40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7200" name="Group 41"/>
            <p:cNvGrpSpPr>
              <a:grpSpLocks/>
            </p:cNvGrpSpPr>
            <p:nvPr/>
          </p:nvGrpSpPr>
          <p:grpSpPr bwMode="auto">
            <a:xfrm>
              <a:off x="447" y="3504"/>
              <a:ext cx="286" cy="288"/>
              <a:chOff x="712" y="2330"/>
              <a:chExt cx="286" cy="288"/>
            </a:xfrm>
          </p:grpSpPr>
          <p:sp>
            <p:nvSpPr>
              <p:cNvPr id="37266" name="Freeform 42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67" name="Line 43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68" name="Line 44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69" name="Freeform 45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70" name="Line 46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71" name="Line 47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72" name="Line 48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73" name="Rectangle 49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74" name="Freeform 50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75" name="Line 51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76" name="Line 52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77" name="Line 53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7201" name="Group 54"/>
            <p:cNvGrpSpPr>
              <a:grpSpLocks/>
            </p:cNvGrpSpPr>
            <p:nvPr/>
          </p:nvGrpSpPr>
          <p:grpSpPr bwMode="auto">
            <a:xfrm>
              <a:off x="2559" y="1728"/>
              <a:ext cx="286" cy="288"/>
              <a:chOff x="712" y="2330"/>
              <a:chExt cx="286" cy="288"/>
            </a:xfrm>
          </p:grpSpPr>
          <p:sp>
            <p:nvSpPr>
              <p:cNvPr id="37254" name="Freeform 55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55" name="Line 56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56" name="Line 57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57" name="Freeform 58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58" name="Line 59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59" name="Line 60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60" name="Line 61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61" name="Rectangle 62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62" name="Freeform 63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63" name="Line 64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64" name="Line 65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65" name="Line 66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7202" name="Group 67"/>
            <p:cNvGrpSpPr>
              <a:grpSpLocks/>
            </p:cNvGrpSpPr>
            <p:nvPr/>
          </p:nvGrpSpPr>
          <p:grpSpPr bwMode="auto">
            <a:xfrm>
              <a:off x="4623" y="2016"/>
              <a:ext cx="286" cy="288"/>
              <a:chOff x="712" y="2330"/>
              <a:chExt cx="286" cy="288"/>
            </a:xfrm>
          </p:grpSpPr>
          <p:sp>
            <p:nvSpPr>
              <p:cNvPr id="37242" name="Freeform 68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43" name="Line 69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44" name="Line 70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45" name="Freeform 71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46" name="Line 72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47" name="Line 73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48" name="Line 74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49" name="Rectangle 75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50" name="Freeform 76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51" name="Line 77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52" name="Line 78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53" name="Line 79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37203" name="Group 80"/>
            <p:cNvGrpSpPr>
              <a:grpSpLocks/>
            </p:cNvGrpSpPr>
            <p:nvPr/>
          </p:nvGrpSpPr>
          <p:grpSpPr bwMode="auto">
            <a:xfrm>
              <a:off x="4817" y="3600"/>
              <a:ext cx="286" cy="288"/>
              <a:chOff x="712" y="2330"/>
              <a:chExt cx="286" cy="288"/>
            </a:xfrm>
          </p:grpSpPr>
          <p:sp>
            <p:nvSpPr>
              <p:cNvPr id="37230" name="Freeform 81"/>
              <p:cNvSpPr>
                <a:spLocks/>
              </p:cNvSpPr>
              <p:nvPr/>
            </p:nvSpPr>
            <p:spPr bwMode="auto">
              <a:xfrm>
                <a:off x="712" y="2330"/>
                <a:ext cx="286" cy="288"/>
              </a:xfrm>
              <a:custGeom>
                <a:avLst/>
                <a:gdLst>
                  <a:gd name="T0" fmla="*/ 32 w 572"/>
                  <a:gd name="T1" fmla="*/ 94 h 577"/>
                  <a:gd name="T2" fmla="*/ 0 w 572"/>
                  <a:gd name="T3" fmla="*/ 94 h 577"/>
                  <a:gd name="T4" fmla="*/ 0 w 572"/>
                  <a:gd name="T5" fmla="*/ 144 h 577"/>
                  <a:gd name="T6" fmla="*/ 143 w 572"/>
                  <a:gd name="T7" fmla="*/ 144 h 577"/>
                  <a:gd name="T8" fmla="*/ 143 w 572"/>
                  <a:gd name="T9" fmla="*/ 94 h 577"/>
                  <a:gd name="T10" fmla="*/ 112 w 572"/>
                  <a:gd name="T11" fmla="*/ 94 h 577"/>
                  <a:gd name="T12" fmla="*/ 112 w 572"/>
                  <a:gd name="T13" fmla="*/ 87 h 577"/>
                  <a:gd name="T14" fmla="*/ 125 w 572"/>
                  <a:gd name="T15" fmla="*/ 87 h 577"/>
                  <a:gd name="T16" fmla="*/ 125 w 572"/>
                  <a:gd name="T17" fmla="*/ 0 h 577"/>
                  <a:gd name="T18" fmla="*/ 18 w 572"/>
                  <a:gd name="T19" fmla="*/ 0 h 577"/>
                  <a:gd name="T20" fmla="*/ 18 w 572"/>
                  <a:gd name="T21" fmla="*/ 87 h 577"/>
                  <a:gd name="T22" fmla="*/ 32 w 572"/>
                  <a:gd name="T23" fmla="*/ 87 h 577"/>
                  <a:gd name="T24" fmla="*/ 32 w 572"/>
                  <a:gd name="T25" fmla="*/ 94 h 5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72"/>
                  <a:gd name="T40" fmla="*/ 0 h 577"/>
                  <a:gd name="T41" fmla="*/ 572 w 572"/>
                  <a:gd name="T42" fmla="*/ 577 h 577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72" h="577">
                    <a:moveTo>
                      <a:pt x="126" y="377"/>
                    </a:moveTo>
                    <a:lnTo>
                      <a:pt x="0" y="377"/>
                    </a:lnTo>
                    <a:lnTo>
                      <a:pt x="0" y="577"/>
                    </a:lnTo>
                    <a:lnTo>
                      <a:pt x="572" y="577"/>
                    </a:lnTo>
                    <a:lnTo>
                      <a:pt x="572" y="377"/>
                    </a:lnTo>
                    <a:lnTo>
                      <a:pt x="446" y="377"/>
                    </a:lnTo>
                    <a:lnTo>
                      <a:pt x="446" y="350"/>
                    </a:lnTo>
                    <a:lnTo>
                      <a:pt x="500" y="350"/>
                    </a:lnTo>
                    <a:lnTo>
                      <a:pt x="500" y="0"/>
                    </a:lnTo>
                    <a:lnTo>
                      <a:pt x="71" y="0"/>
                    </a:lnTo>
                    <a:lnTo>
                      <a:pt x="71" y="350"/>
                    </a:lnTo>
                    <a:lnTo>
                      <a:pt x="126" y="350"/>
                    </a:lnTo>
                    <a:lnTo>
                      <a:pt x="126" y="377"/>
                    </a:lnTo>
                    <a:close/>
                  </a:path>
                </a:pathLst>
              </a:custGeom>
              <a:solidFill>
                <a:srgbClr val="FFFFFF"/>
              </a:solidFill>
              <a:ln w="1111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31" name="Line 82"/>
              <p:cNvSpPr>
                <a:spLocks noChangeShapeType="1"/>
              </p:cNvSpPr>
              <p:nvPr/>
            </p:nvSpPr>
            <p:spPr bwMode="auto">
              <a:xfrm>
                <a:off x="774" y="2518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32" name="Line 83"/>
              <p:cNvSpPr>
                <a:spLocks noChangeShapeType="1"/>
              </p:cNvSpPr>
              <p:nvPr/>
            </p:nvSpPr>
            <p:spPr bwMode="auto">
              <a:xfrm>
                <a:off x="774" y="2505"/>
                <a:ext cx="161" cy="1"/>
              </a:xfrm>
              <a:prstGeom prst="line">
                <a:avLst/>
              </a:prstGeom>
              <a:noFill/>
              <a:ln w="1111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33" name="Freeform 84"/>
              <p:cNvSpPr>
                <a:spLocks noEditPoints="1"/>
              </p:cNvSpPr>
              <p:nvPr/>
            </p:nvSpPr>
            <p:spPr bwMode="auto">
              <a:xfrm>
                <a:off x="859" y="2528"/>
                <a:ext cx="116" cy="81"/>
              </a:xfrm>
              <a:custGeom>
                <a:avLst/>
                <a:gdLst>
                  <a:gd name="T0" fmla="*/ 0 w 231"/>
                  <a:gd name="T1" fmla="*/ 41 h 161"/>
                  <a:gd name="T2" fmla="*/ 47 w 231"/>
                  <a:gd name="T3" fmla="*/ 41 h 161"/>
                  <a:gd name="T4" fmla="*/ 47 w 231"/>
                  <a:gd name="T5" fmla="*/ 0 h 161"/>
                  <a:gd name="T6" fmla="*/ 0 w 231"/>
                  <a:gd name="T7" fmla="*/ 0 h 161"/>
                  <a:gd name="T8" fmla="*/ 0 w 231"/>
                  <a:gd name="T9" fmla="*/ 41 h 161"/>
                  <a:gd name="T10" fmla="*/ 51 w 231"/>
                  <a:gd name="T11" fmla="*/ 7 h 161"/>
                  <a:gd name="T12" fmla="*/ 58 w 231"/>
                  <a:gd name="T13" fmla="*/ 7 h 161"/>
                  <a:gd name="T14" fmla="*/ 58 w 231"/>
                  <a:gd name="T15" fmla="*/ 0 h 161"/>
                  <a:gd name="T16" fmla="*/ 51 w 231"/>
                  <a:gd name="T17" fmla="*/ 0 h 161"/>
                  <a:gd name="T18" fmla="*/ 51 w 231"/>
                  <a:gd name="T19" fmla="*/ 7 h 1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31"/>
                  <a:gd name="T31" fmla="*/ 0 h 161"/>
                  <a:gd name="T32" fmla="*/ 231 w 231"/>
                  <a:gd name="T33" fmla="*/ 161 h 16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31" h="161">
                    <a:moveTo>
                      <a:pt x="0" y="161"/>
                    </a:moveTo>
                    <a:lnTo>
                      <a:pt x="187" y="161"/>
                    </a:lnTo>
                    <a:lnTo>
                      <a:pt x="187" y="0"/>
                    </a:lnTo>
                    <a:lnTo>
                      <a:pt x="0" y="0"/>
                    </a:lnTo>
                    <a:lnTo>
                      <a:pt x="0" y="161"/>
                    </a:lnTo>
                    <a:close/>
                    <a:moveTo>
                      <a:pt x="204" y="27"/>
                    </a:moveTo>
                    <a:lnTo>
                      <a:pt x="231" y="27"/>
                    </a:lnTo>
                    <a:lnTo>
                      <a:pt x="231" y="0"/>
                    </a:lnTo>
                    <a:lnTo>
                      <a:pt x="204" y="0"/>
                    </a:lnTo>
                    <a:lnTo>
                      <a:pt x="204" y="27"/>
                    </a:lnTo>
                    <a:close/>
                  </a:path>
                </a:pathLst>
              </a:custGeom>
              <a:solidFill>
                <a:srgbClr val="FFFFFF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34" name="Line 85"/>
              <p:cNvSpPr>
                <a:spLocks noChangeShapeType="1"/>
              </p:cNvSpPr>
              <p:nvPr/>
            </p:nvSpPr>
            <p:spPr bwMode="auto">
              <a:xfrm>
                <a:off x="859" y="2555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35" name="Line 86"/>
              <p:cNvSpPr>
                <a:spLocks noChangeShapeType="1"/>
              </p:cNvSpPr>
              <p:nvPr/>
            </p:nvSpPr>
            <p:spPr bwMode="auto">
              <a:xfrm>
                <a:off x="859" y="2582"/>
                <a:ext cx="9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36" name="Line 87"/>
              <p:cNvSpPr>
                <a:spLocks noChangeShapeType="1"/>
              </p:cNvSpPr>
              <p:nvPr/>
            </p:nvSpPr>
            <p:spPr bwMode="auto">
              <a:xfrm>
                <a:off x="863" y="2568"/>
                <a:ext cx="85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37" name="Rectangle 88"/>
              <p:cNvSpPr>
                <a:spLocks noChangeArrowheads="1"/>
              </p:cNvSpPr>
              <p:nvPr/>
            </p:nvSpPr>
            <p:spPr bwMode="auto">
              <a:xfrm>
                <a:off x="913" y="2560"/>
                <a:ext cx="26" cy="17"/>
              </a:xfrm>
              <a:prstGeom prst="rect">
                <a:avLst/>
              </a:prstGeom>
              <a:noFill/>
              <a:ln w="4763">
                <a:solidFill>
                  <a:srgbClr val="00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38" name="Freeform 89"/>
              <p:cNvSpPr>
                <a:spLocks noEditPoints="1"/>
              </p:cNvSpPr>
              <p:nvPr/>
            </p:nvSpPr>
            <p:spPr bwMode="auto">
              <a:xfrm>
                <a:off x="720" y="2350"/>
                <a:ext cx="269" cy="193"/>
              </a:xfrm>
              <a:custGeom>
                <a:avLst/>
                <a:gdLst>
                  <a:gd name="T0" fmla="*/ 113 w 538"/>
                  <a:gd name="T1" fmla="*/ 69 h 387"/>
                  <a:gd name="T2" fmla="*/ 118 w 538"/>
                  <a:gd name="T3" fmla="*/ 69 h 387"/>
                  <a:gd name="T4" fmla="*/ 118 w 538"/>
                  <a:gd name="T5" fmla="*/ 67 h 387"/>
                  <a:gd name="T6" fmla="*/ 113 w 538"/>
                  <a:gd name="T7" fmla="*/ 67 h 387"/>
                  <a:gd name="T8" fmla="*/ 113 w 538"/>
                  <a:gd name="T9" fmla="*/ 69 h 387"/>
                  <a:gd name="T10" fmla="*/ 31 w 538"/>
                  <a:gd name="T11" fmla="*/ 57 h 387"/>
                  <a:gd name="T12" fmla="*/ 31 w 538"/>
                  <a:gd name="T13" fmla="*/ 6 h 387"/>
                  <a:gd name="T14" fmla="*/ 104 w 538"/>
                  <a:gd name="T15" fmla="*/ 6 h 387"/>
                  <a:gd name="T16" fmla="*/ 104 w 538"/>
                  <a:gd name="T17" fmla="*/ 57 h 387"/>
                  <a:gd name="T18" fmla="*/ 31 w 538"/>
                  <a:gd name="T19" fmla="*/ 57 h 387"/>
                  <a:gd name="T20" fmla="*/ 28 w 538"/>
                  <a:gd name="T21" fmla="*/ 60 h 387"/>
                  <a:gd name="T22" fmla="*/ 108 w 538"/>
                  <a:gd name="T23" fmla="*/ 60 h 387"/>
                  <a:gd name="T24" fmla="*/ 108 w 538"/>
                  <a:gd name="T25" fmla="*/ 3 h 387"/>
                  <a:gd name="T26" fmla="*/ 111 w 538"/>
                  <a:gd name="T27" fmla="*/ 3 h 387"/>
                  <a:gd name="T28" fmla="*/ 111 w 538"/>
                  <a:gd name="T29" fmla="*/ 0 h 387"/>
                  <a:gd name="T30" fmla="*/ 24 w 538"/>
                  <a:gd name="T31" fmla="*/ 0 h 387"/>
                  <a:gd name="T32" fmla="*/ 24 w 538"/>
                  <a:gd name="T33" fmla="*/ 64 h 387"/>
                  <a:gd name="T34" fmla="*/ 28 w 538"/>
                  <a:gd name="T35" fmla="*/ 64 h 387"/>
                  <a:gd name="T36" fmla="*/ 28 w 538"/>
                  <a:gd name="T37" fmla="*/ 60 h 387"/>
                  <a:gd name="T38" fmla="*/ 0 w 538"/>
                  <a:gd name="T39" fmla="*/ 93 h 387"/>
                  <a:gd name="T40" fmla="*/ 14 w 538"/>
                  <a:gd name="T41" fmla="*/ 93 h 387"/>
                  <a:gd name="T42" fmla="*/ 14 w 538"/>
                  <a:gd name="T43" fmla="*/ 89 h 387"/>
                  <a:gd name="T44" fmla="*/ 0 w 538"/>
                  <a:gd name="T45" fmla="*/ 89 h 387"/>
                  <a:gd name="T46" fmla="*/ 0 w 538"/>
                  <a:gd name="T47" fmla="*/ 93 h 387"/>
                  <a:gd name="T48" fmla="*/ 79 w 538"/>
                  <a:gd name="T49" fmla="*/ 96 h 387"/>
                  <a:gd name="T50" fmla="*/ 108 w 538"/>
                  <a:gd name="T51" fmla="*/ 96 h 387"/>
                  <a:gd name="T52" fmla="*/ 108 w 538"/>
                  <a:gd name="T53" fmla="*/ 94 h 387"/>
                  <a:gd name="T54" fmla="*/ 79 w 538"/>
                  <a:gd name="T55" fmla="*/ 94 h 387"/>
                  <a:gd name="T56" fmla="*/ 79 w 538"/>
                  <a:gd name="T57" fmla="*/ 96 h 387"/>
                  <a:gd name="T58" fmla="*/ 130 w 538"/>
                  <a:gd name="T59" fmla="*/ 91 h 387"/>
                  <a:gd name="T60" fmla="*/ 135 w 538"/>
                  <a:gd name="T61" fmla="*/ 91 h 387"/>
                  <a:gd name="T62" fmla="*/ 135 w 538"/>
                  <a:gd name="T63" fmla="*/ 89 h 387"/>
                  <a:gd name="T64" fmla="*/ 130 w 538"/>
                  <a:gd name="T65" fmla="*/ 89 h 387"/>
                  <a:gd name="T66" fmla="*/ 130 w 538"/>
                  <a:gd name="T67" fmla="*/ 91 h 387"/>
                  <a:gd name="T68" fmla="*/ 130 w 538"/>
                  <a:gd name="T69" fmla="*/ 95 h 387"/>
                  <a:gd name="T70" fmla="*/ 135 w 538"/>
                  <a:gd name="T71" fmla="*/ 95 h 387"/>
                  <a:gd name="T72" fmla="*/ 135 w 538"/>
                  <a:gd name="T73" fmla="*/ 93 h 387"/>
                  <a:gd name="T74" fmla="*/ 130 w 538"/>
                  <a:gd name="T75" fmla="*/ 93 h 387"/>
                  <a:gd name="T76" fmla="*/ 130 w 538"/>
                  <a:gd name="T77" fmla="*/ 95 h 387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538"/>
                  <a:gd name="T118" fmla="*/ 0 h 387"/>
                  <a:gd name="T119" fmla="*/ 538 w 538"/>
                  <a:gd name="T120" fmla="*/ 387 h 387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538" h="387">
                    <a:moveTo>
                      <a:pt x="450" y="277"/>
                    </a:moveTo>
                    <a:lnTo>
                      <a:pt x="469" y="277"/>
                    </a:lnTo>
                    <a:lnTo>
                      <a:pt x="469" y="269"/>
                    </a:lnTo>
                    <a:lnTo>
                      <a:pt x="450" y="269"/>
                    </a:lnTo>
                    <a:lnTo>
                      <a:pt x="450" y="277"/>
                    </a:lnTo>
                    <a:close/>
                    <a:moveTo>
                      <a:pt x="122" y="229"/>
                    </a:moveTo>
                    <a:lnTo>
                      <a:pt x="122" y="27"/>
                    </a:lnTo>
                    <a:lnTo>
                      <a:pt x="416" y="27"/>
                    </a:lnTo>
                    <a:lnTo>
                      <a:pt x="416" y="229"/>
                    </a:lnTo>
                    <a:lnTo>
                      <a:pt x="122" y="229"/>
                    </a:lnTo>
                    <a:close/>
                    <a:moveTo>
                      <a:pt x="109" y="243"/>
                    </a:moveTo>
                    <a:lnTo>
                      <a:pt x="429" y="243"/>
                    </a:lnTo>
                    <a:lnTo>
                      <a:pt x="429" y="14"/>
                    </a:lnTo>
                    <a:lnTo>
                      <a:pt x="443" y="14"/>
                    </a:lnTo>
                    <a:lnTo>
                      <a:pt x="443" y="0"/>
                    </a:lnTo>
                    <a:lnTo>
                      <a:pt x="94" y="0"/>
                    </a:lnTo>
                    <a:lnTo>
                      <a:pt x="94" y="256"/>
                    </a:lnTo>
                    <a:lnTo>
                      <a:pt x="109" y="256"/>
                    </a:lnTo>
                    <a:lnTo>
                      <a:pt x="109" y="243"/>
                    </a:lnTo>
                    <a:close/>
                    <a:moveTo>
                      <a:pt x="0" y="373"/>
                    </a:moveTo>
                    <a:lnTo>
                      <a:pt x="54" y="373"/>
                    </a:lnTo>
                    <a:lnTo>
                      <a:pt x="54" y="356"/>
                    </a:lnTo>
                    <a:lnTo>
                      <a:pt x="0" y="356"/>
                    </a:lnTo>
                    <a:lnTo>
                      <a:pt x="0" y="373"/>
                    </a:lnTo>
                    <a:close/>
                    <a:moveTo>
                      <a:pt x="313" y="387"/>
                    </a:moveTo>
                    <a:lnTo>
                      <a:pt x="429" y="387"/>
                    </a:lnTo>
                    <a:lnTo>
                      <a:pt x="429" y="379"/>
                    </a:lnTo>
                    <a:lnTo>
                      <a:pt x="313" y="379"/>
                    </a:lnTo>
                    <a:lnTo>
                      <a:pt x="313" y="387"/>
                    </a:lnTo>
                    <a:close/>
                    <a:moveTo>
                      <a:pt x="519" y="364"/>
                    </a:moveTo>
                    <a:lnTo>
                      <a:pt x="538" y="364"/>
                    </a:lnTo>
                    <a:lnTo>
                      <a:pt x="538" y="356"/>
                    </a:lnTo>
                    <a:lnTo>
                      <a:pt x="519" y="356"/>
                    </a:lnTo>
                    <a:lnTo>
                      <a:pt x="519" y="364"/>
                    </a:lnTo>
                    <a:close/>
                    <a:moveTo>
                      <a:pt x="519" y="383"/>
                    </a:moveTo>
                    <a:lnTo>
                      <a:pt x="538" y="383"/>
                    </a:lnTo>
                    <a:lnTo>
                      <a:pt x="538" y="373"/>
                    </a:lnTo>
                    <a:lnTo>
                      <a:pt x="519" y="373"/>
                    </a:lnTo>
                    <a:lnTo>
                      <a:pt x="519" y="383"/>
                    </a:lnTo>
                    <a:close/>
                  </a:path>
                </a:pathLst>
              </a:custGeom>
              <a:solidFill>
                <a:srgbClr val="000000"/>
              </a:solidFill>
              <a:ln w="4763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39" name="Line 90"/>
              <p:cNvSpPr>
                <a:spLocks noChangeShapeType="1"/>
              </p:cNvSpPr>
              <p:nvPr/>
            </p:nvSpPr>
            <p:spPr bwMode="auto">
              <a:xfrm>
                <a:off x="747" y="2495"/>
                <a:ext cx="214" cy="1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40" name="Line 91"/>
              <p:cNvSpPr>
                <a:spLocks noChangeShapeType="1"/>
              </p:cNvSpPr>
              <p:nvPr/>
            </p:nvSpPr>
            <p:spPr bwMode="auto">
              <a:xfrm flipV="1">
                <a:off x="801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241" name="Line 92"/>
              <p:cNvSpPr>
                <a:spLocks noChangeShapeType="1"/>
              </p:cNvSpPr>
              <p:nvPr/>
            </p:nvSpPr>
            <p:spPr bwMode="auto">
              <a:xfrm flipV="1">
                <a:off x="855" y="2495"/>
                <a:ext cx="1" cy="10"/>
              </a:xfrm>
              <a:prstGeom prst="line">
                <a:avLst/>
              </a:prstGeom>
              <a:noFill/>
              <a:ln w="4763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cxnSp>
          <p:nvCxnSpPr>
            <p:cNvPr id="37204" name="AutoShape 93"/>
            <p:cNvCxnSpPr>
              <a:cxnSpLocks noChangeShapeType="1"/>
              <a:stCxn id="37192" idx="3"/>
              <a:endCxn id="37194" idx="1"/>
            </p:cNvCxnSpPr>
            <p:nvPr/>
          </p:nvCxnSpPr>
          <p:spPr bwMode="auto">
            <a:xfrm flipV="1">
              <a:off x="1359" y="2400"/>
              <a:ext cx="1152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05" name="AutoShape 94"/>
            <p:cNvCxnSpPr>
              <a:cxnSpLocks noChangeShapeType="1"/>
              <a:stCxn id="37192" idx="3"/>
              <a:endCxn id="37195" idx="1"/>
            </p:cNvCxnSpPr>
            <p:nvPr/>
          </p:nvCxnSpPr>
          <p:spPr bwMode="auto">
            <a:xfrm>
              <a:off x="1359" y="2448"/>
              <a:ext cx="1152" cy="57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06" name="AutoShape 95"/>
            <p:cNvCxnSpPr>
              <a:cxnSpLocks noChangeShapeType="1"/>
              <a:stCxn id="37193" idx="3"/>
              <a:endCxn id="37195" idx="1"/>
            </p:cNvCxnSpPr>
            <p:nvPr/>
          </p:nvCxnSpPr>
          <p:spPr bwMode="auto">
            <a:xfrm flipV="1">
              <a:off x="1311" y="3024"/>
              <a:ext cx="1200" cy="48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07" name="AutoShape 96"/>
            <p:cNvCxnSpPr>
              <a:cxnSpLocks noChangeShapeType="1"/>
              <a:stCxn id="37193" idx="3"/>
              <a:endCxn id="37196" idx="1"/>
            </p:cNvCxnSpPr>
            <p:nvPr/>
          </p:nvCxnSpPr>
          <p:spPr bwMode="auto">
            <a:xfrm>
              <a:off x="1311" y="3504"/>
              <a:ext cx="1200" cy="33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08" name="AutoShape 97"/>
            <p:cNvCxnSpPr>
              <a:cxnSpLocks noChangeShapeType="1"/>
              <a:stCxn id="37195" idx="3"/>
              <a:endCxn id="37197" idx="1"/>
            </p:cNvCxnSpPr>
            <p:nvPr/>
          </p:nvCxnSpPr>
          <p:spPr bwMode="auto">
            <a:xfrm flipV="1">
              <a:off x="2703" y="2688"/>
              <a:ext cx="1440" cy="33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09" name="AutoShape 98"/>
            <p:cNvCxnSpPr>
              <a:cxnSpLocks noChangeShapeType="1"/>
              <a:stCxn id="37196" idx="3"/>
              <a:endCxn id="37198" idx="1"/>
            </p:cNvCxnSpPr>
            <p:nvPr/>
          </p:nvCxnSpPr>
          <p:spPr bwMode="auto">
            <a:xfrm flipV="1">
              <a:off x="2703" y="3792"/>
              <a:ext cx="1248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10" name="AutoShape 99"/>
            <p:cNvCxnSpPr>
              <a:cxnSpLocks noChangeShapeType="1"/>
              <a:stCxn id="37198" idx="0"/>
              <a:endCxn id="37197" idx="2"/>
            </p:cNvCxnSpPr>
            <p:nvPr/>
          </p:nvCxnSpPr>
          <p:spPr bwMode="auto">
            <a:xfrm flipV="1">
              <a:off x="4047" y="2832"/>
              <a:ext cx="192" cy="81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11" name="AutoShape 100"/>
            <p:cNvCxnSpPr>
              <a:cxnSpLocks noChangeShapeType="1"/>
              <a:stCxn id="37193" idx="0"/>
              <a:endCxn id="37192" idx="2"/>
            </p:cNvCxnSpPr>
            <p:nvPr/>
          </p:nvCxnSpPr>
          <p:spPr bwMode="auto">
            <a:xfrm flipV="1">
              <a:off x="1215" y="2592"/>
              <a:ext cx="48" cy="76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12" name="AutoShape 101"/>
            <p:cNvCxnSpPr>
              <a:cxnSpLocks noChangeShapeType="1"/>
              <a:stCxn id="37194" idx="3"/>
              <a:endCxn id="37197" idx="1"/>
            </p:cNvCxnSpPr>
            <p:nvPr/>
          </p:nvCxnSpPr>
          <p:spPr bwMode="auto">
            <a:xfrm>
              <a:off x="2703" y="2400"/>
              <a:ext cx="1440" cy="28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13" name="AutoShape 102"/>
            <p:cNvCxnSpPr>
              <a:cxnSpLocks noChangeShapeType="1"/>
              <a:stCxn id="37286" idx="35"/>
              <a:endCxn id="37192" idx="1"/>
            </p:cNvCxnSpPr>
            <p:nvPr/>
          </p:nvCxnSpPr>
          <p:spPr bwMode="auto">
            <a:xfrm>
              <a:off x="676" y="2227"/>
              <a:ext cx="491" cy="22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14" name="AutoShape 103"/>
            <p:cNvCxnSpPr>
              <a:cxnSpLocks noChangeShapeType="1"/>
              <a:stCxn id="37274" idx="31"/>
              <a:endCxn id="37193" idx="1"/>
            </p:cNvCxnSpPr>
            <p:nvPr/>
          </p:nvCxnSpPr>
          <p:spPr bwMode="auto">
            <a:xfrm flipV="1">
              <a:off x="724" y="3504"/>
              <a:ext cx="395" cy="19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15" name="AutoShape 104"/>
            <p:cNvCxnSpPr>
              <a:cxnSpLocks noChangeShapeType="1"/>
              <a:stCxn id="37194" idx="0"/>
              <a:endCxn id="37257" idx="4"/>
            </p:cNvCxnSpPr>
            <p:nvPr/>
          </p:nvCxnSpPr>
          <p:spPr bwMode="auto">
            <a:xfrm flipV="1">
              <a:off x="2607" y="2007"/>
              <a:ext cx="99" cy="24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16" name="AutoShape 105"/>
            <p:cNvCxnSpPr>
              <a:cxnSpLocks noChangeShapeType="1"/>
              <a:stCxn id="37198" idx="3"/>
              <a:endCxn id="37238" idx="23"/>
            </p:cNvCxnSpPr>
            <p:nvPr/>
          </p:nvCxnSpPr>
          <p:spPr bwMode="auto">
            <a:xfrm>
              <a:off x="4143" y="3792"/>
              <a:ext cx="682" cy="1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217" name="AutoShape 106"/>
            <p:cNvCxnSpPr>
              <a:cxnSpLocks noChangeShapeType="1"/>
              <a:stCxn id="37197" idx="3"/>
              <a:endCxn id="37242" idx="2"/>
            </p:cNvCxnSpPr>
            <p:nvPr/>
          </p:nvCxnSpPr>
          <p:spPr bwMode="auto">
            <a:xfrm flipV="1">
              <a:off x="4335" y="2304"/>
              <a:ext cx="288" cy="38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7218" name="Text Box 107"/>
            <p:cNvSpPr txBox="1">
              <a:spLocks noChangeArrowheads="1"/>
            </p:cNvSpPr>
            <p:nvPr/>
          </p:nvSpPr>
          <p:spPr bwMode="auto">
            <a:xfrm>
              <a:off x="303" y="1824"/>
              <a:ext cx="450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A</a:t>
              </a:r>
            </a:p>
          </p:txBody>
        </p:sp>
        <p:sp>
          <p:nvSpPr>
            <p:cNvPr id="37219" name="Text Box 108"/>
            <p:cNvSpPr txBox="1">
              <a:spLocks noChangeArrowheads="1"/>
            </p:cNvSpPr>
            <p:nvPr/>
          </p:nvSpPr>
          <p:spPr bwMode="auto">
            <a:xfrm>
              <a:off x="333" y="3314"/>
              <a:ext cx="450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B</a:t>
              </a:r>
            </a:p>
          </p:txBody>
        </p:sp>
        <p:sp>
          <p:nvSpPr>
            <p:cNvPr id="37220" name="Text Box 109"/>
            <p:cNvSpPr txBox="1">
              <a:spLocks noChangeArrowheads="1"/>
            </p:cNvSpPr>
            <p:nvPr/>
          </p:nvSpPr>
          <p:spPr bwMode="auto">
            <a:xfrm>
              <a:off x="4671" y="3408"/>
              <a:ext cx="450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E</a:t>
              </a:r>
            </a:p>
          </p:txBody>
        </p:sp>
        <p:sp>
          <p:nvSpPr>
            <p:cNvPr id="37221" name="Text Box 110"/>
            <p:cNvSpPr txBox="1">
              <a:spLocks noChangeArrowheads="1"/>
            </p:cNvSpPr>
            <p:nvPr/>
          </p:nvSpPr>
          <p:spPr bwMode="auto">
            <a:xfrm>
              <a:off x="4458" y="1778"/>
              <a:ext cx="456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D</a:t>
              </a:r>
            </a:p>
          </p:txBody>
        </p:sp>
        <p:sp>
          <p:nvSpPr>
            <p:cNvPr id="37222" name="Text Box 111"/>
            <p:cNvSpPr txBox="1">
              <a:spLocks noChangeArrowheads="1"/>
            </p:cNvSpPr>
            <p:nvPr/>
          </p:nvSpPr>
          <p:spPr bwMode="auto">
            <a:xfrm>
              <a:off x="2460" y="1536"/>
              <a:ext cx="456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Host C</a:t>
              </a:r>
            </a:p>
          </p:txBody>
        </p:sp>
        <p:sp>
          <p:nvSpPr>
            <p:cNvPr id="37223" name="Text Box 112"/>
            <p:cNvSpPr txBox="1">
              <a:spLocks noChangeArrowheads="1"/>
            </p:cNvSpPr>
            <p:nvPr/>
          </p:nvSpPr>
          <p:spPr bwMode="auto">
            <a:xfrm>
              <a:off x="1152" y="2354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N1</a:t>
              </a:r>
            </a:p>
          </p:txBody>
        </p:sp>
        <p:sp>
          <p:nvSpPr>
            <p:cNvPr id="37224" name="Text Box 113"/>
            <p:cNvSpPr txBox="1">
              <a:spLocks noChangeArrowheads="1"/>
            </p:cNvSpPr>
            <p:nvPr/>
          </p:nvSpPr>
          <p:spPr bwMode="auto">
            <a:xfrm>
              <a:off x="2479" y="2304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N2</a:t>
              </a:r>
            </a:p>
          </p:txBody>
        </p:sp>
        <p:sp>
          <p:nvSpPr>
            <p:cNvPr id="37225" name="Text Box 114"/>
            <p:cNvSpPr txBox="1">
              <a:spLocks noChangeArrowheads="1"/>
            </p:cNvSpPr>
            <p:nvPr/>
          </p:nvSpPr>
          <p:spPr bwMode="auto">
            <a:xfrm>
              <a:off x="4111" y="2594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N3</a:t>
              </a:r>
            </a:p>
          </p:txBody>
        </p:sp>
        <p:sp>
          <p:nvSpPr>
            <p:cNvPr id="37226" name="Text Box 115"/>
            <p:cNvSpPr txBox="1">
              <a:spLocks noChangeArrowheads="1"/>
            </p:cNvSpPr>
            <p:nvPr/>
          </p:nvSpPr>
          <p:spPr bwMode="auto">
            <a:xfrm>
              <a:off x="1089" y="3410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N4</a:t>
              </a:r>
            </a:p>
          </p:txBody>
        </p:sp>
        <p:sp>
          <p:nvSpPr>
            <p:cNvPr id="37227" name="Text Box 116"/>
            <p:cNvSpPr txBox="1">
              <a:spLocks noChangeArrowheads="1"/>
            </p:cNvSpPr>
            <p:nvPr/>
          </p:nvSpPr>
          <p:spPr bwMode="auto">
            <a:xfrm>
              <a:off x="2479" y="2930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N5</a:t>
              </a:r>
            </a:p>
          </p:txBody>
        </p:sp>
        <p:sp>
          <p:nvSpPr>
            <p:cNvPr id="37228" name="Text Box 117"/>
            <p:cNvSpPr txBox="1">
              <a:spLocks noChangeArrowheads="1"/>
            </p:cNvSpPr>
            <p:nvPr/>
          </p:nvSpPr>
          <p:spPr bwMode="auto">
            <a:xfrm>
              <a:off x="3919" y="3698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N7</a:t>
              </a:r>
            </a:p>
          </p:txBody>
        </p:sp>
        <p:sp>
          <p:nvSpPr>
            <p:cNvPr id="37229" name="Text Box 118"/>
            <p:cNvSpPr txBox="1">
              <a:spLocks noChangeArrowheads="1"/>
            </p:cNvSpPr>
            <p:nvPr/>
          </p:nvSpPr>
          <p:spPr bwMode="auto">
            <a:xfrm>
              <a:off x="2479" y="3698"/>
              <a:ext cx="257" cy="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400"/>
                <a:t>N6</a:t>
              </a:r>
            </a:p>
          </p:txBody>
        </p:sp>
      </p:grpSp>
      <p:grpSp>
        <p:nvGrpSpPr>
          <p:cNvPr id="36869" name="Group 119"/>
          <p:cNvGrpSpPr>
            <a:grpSpLocks/>
          </p:cNvGrpSpPr>
          <p:nvPr/>
        </p:nvGrpSpPr>
        <p:grpSpPr bwMode="auto">
          <a:xfrm>
            <a:off x="1600200" y="1914525"/>
            <a:ext cx="1479550" cy="1000125"/>
            <a:chOff x="1008" y="1392"/>
            <a:chExt cx="932" cy="630"/>
          </a:xfrm>
        </p:grpSpPr>
        <p:sp>
          <p:nvSpPr>
            <p:cNvPr id="37134" name="Freeform 120"/>
            <p:cNvSpPr>
              <a:spLocks noEditPoints="1"/>
            </p:cNvSpPr>
            <p:nvPr/>
          </p:nvSpPr>
          <p:spPr bwMode="auto">
            <a:xfrm>
              <a:off x="1134" y="1595"/>
              <a:ext cx="284" cy="6"/>
            </a:xfrm>
            <a:custGeom>
              <a:avLst/>
              <a:gdLst>
                <a:gd name="T0" fmla="*/ 54 w 1500"/>
                <a:gd name="T1" fmla="*/ 1 h 22"/>
                <a:gd name="T2" fmla="*/ 54 w 1500"/>
                <a:gd name="T3" fmla="*/ 0 h 22"/>
                <a:gd name="T4" fmla="*/ 53 w 1500"/>
                <a:gd name="T5" fmla="*/ 0 h 22"/>
                <a:gd name="T6" fmla="*/ 53 w 1500"/>
                <a:gd name="T7" fmla="*/ 0 h 22"/>
                <a:gd name="T8" fmla="*/ 53 w 1500"/>
                <a:gd name="T9" fmla="*/ 1 h 22"/>
                <a:gd name="T10" fmla="*/ 53 w 1500"/>
                <a:gd name="T11" fmla="*/ 1 h 22"/>
                <a:gd name="T12" fmla="*/ 53 w 1500"/>
                <a:gd name="T13" fmla="*/ 2 h 22"/>
                <a:gd name="T14" fmla="*/ 54 w 1500"/>
                <a:gd name="T15" fmla="*/ 1 h 22"/>
                <a:gd name="T16" fmla="*/ 54 w 1500"/>
                <a:gd name="T17" fmla="*/ 1 h 22"/>
                <a:gd name="T18" fmla="*/ 0 w 1500"/>
                <a:gd name="T19" fmla="*/ 1 h 22"/>
                <a:gd name="T20" fmla="*/ 0 w 1500"/>
                <a:gd name="T21" fmla="*/ 1 h 22"/>
                <a:gd name="T22" fmla="*/ 0 w 1500"/>
                <a:gd name="T23" fmla="*/ 2 h 22"/>
                <a:gd name="T24" fmla="*/ 1 w 1500"/>
                <a:gd name="T25" fmla="*/ 1 h 22"/>
                <a:gd name="T26" fmla="*/ 1 w 1500"/>
                <a:gd name="T27" fmla="*/ 1 h 22"/>
                <a:gd name="T28" fmla="*/ 1 w 1500"/>
                <a:gd name="T29" fmla="*/ 0 h 22"/>
                <a:gd name="T30" fmla="*/ 0 w 1500"/>
                <a:gd name="T31" fmla="*/ 0 h 22"/>
                <a:gd name="T32" fmla="*/ 0 w 1500"/>
                <a:gd name="T33" fmla="*/ 0 h 22"/>
                <a:gd name="T34" fmla="*/ 0 w 1500"/>
                <a:gd name="T35" fmla="*/ 1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22"/>
                <a:gd name="T56" fmla="*/ 1500 w 1500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22">
                  <a:moveTo>
                    <a:pt x="1500" y="10"/>
                  </a:moveTo>
                  <a:lnTo>
                    <a:pt x="1498" y="2"/>
                  </a:lnTo>
                  <a:lnTo>
                    <a:pt x="1490" y="0"/>
                  </a:lnTo>
                  <a:lnTo>
                    <a:pt x="1482" y="2"/>
                  </a:lnTo>
                  <a:lnTo>
                    <a:pt x="1478" y="10"/>
                  </a:lnTo>
                  <a:lnTo>
                    <a:pt x="1482" y="18"/>
                  </a:lnTo>
                  <a:lnTo>
                    <a:pt x="1490" y="22"/>
                  </a:lnTo>
                  <a:lnTo>
                    <a:pt x="1498" y="18"/>
                  </a:lnTo>
                  <a:lnTo>
                    <a:pt x="1500" y="10"/>
                  </a:lnTo>
                  <a:close/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18"/>
                  </a:lnTo>
                  <a:lnTo>
                    <a:pt x="21" y="10"/>
                  </a:lnTo>
                  <a:lnTo>
                    <a:pt x="18" y="2"/>
                  </a:lnTo>
                  <a:lnTo>
                    <a:pt x="10" y="0"/>
                  </a:lnTo>
                  <a:lnTo>
                    <a:pt x="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35" name="Line 121"/>
            <p:cNvSpPr>
              <a:spLocks noChangeShapeType="1"/>
            </p:cNvSpPr>
            <p:nvPr/>
          </p:nvSpPr>
          <p:spPr bwMode="auto">
            <a:xfrm flipH="1">
              <a:off x="1138" y="1598"/>
              <a:ext cx="276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36" name="Freeform 122"/>
            <p:cNvSpPr>
              <a:spLocks noEditPoints="1"/>
            </p:cNvSpPr>
            <p:nvPr/>
          </p:nvSpPr>
          <p:spPr bwMode="auto">
            <a:xfrm>
              <a:off x="1134" y="1753"/>
              <a:ext cx="284" cy="99"/>
            </a:xfrm>
            <a:custGeom>
              <a:avLst/>
              <a:gdLst>
                <a:gd name="T0" fmla="*/ 0 w 1500"/>
                <a:gd name="T1" fmla="*/ 24 h 403"/>
                <a:gd name="T2" fmla="*/ 0 w 1500"/>
                <a:gd name="T3" fmla="*/ 24 h 403"/>
                <a:gd name="T4" fmla="*/ 1 w 1500"/>
                <a:gd name="T5" fmla="*/ 24 h 403"/>
                <a:gd name="T6" fmla="*/ 1 w 1500"/>
                <a:gd name="T7" fmla="*/ 24 h 403"/>
                <a:gd name="T8" fmla="*/ 1 w 1500"/>
                <a:gd name="T9" fmla="*/ 24 h 403"/>
                <a:gd name="T10" fmla="*/ 1 w 1500"/>
                <a:gd name="T11" fmla="*/ 23 h 403"/>
                <a:gd name="T12" fmla="*/ 0 w 1500"/>
                <a:gd name="T13" fmla="*/ 23 h 403"/>
                <a:gd name="T14" fmla="*/ 0 w 1500"/>
                <a:gd name="T15" fmla="*/ 23 h 403"/>
                <a:gd name="T16" fmla="*/ 0 w 1500"/>
                <a:gd name="T17" fmla="*/ 24 h 403"/>
                <a:gd name="T18" fmla="*/ 54 w 1500"/>
                <a:gd name="T19" fmla="*/ 0 h 403"/>
                <a:gd name="T20" fmla="*/ 54 w 1500"/>
                <a:gd name="T21" fmla="*/ 0 h 403"/>
                <a:gd name="T22" fmla="*/ 53 w 1500"/>
                <a:gd name="T23" fmla="*/ 0 h 403"/>
                <a:gd name="T24" fmla="*/ 53 w 1500"/>
                <a:gd name="T25" fmla="*/ 0 h 403"/>
                <a:gd name="T26" fmla="*/ 53 w 1500"/>
                <a:gd name="T27" fmla="*/ 1 h 403"/>
                <a:gd name="T28" fmla="*/ 53 w 1500"/>
                <a:gd name="T29" fmla="*/ 1 h 403"/>
                <a:gd name="T30" fmla="*/ 53 w 1500"/>
                <a:gd name="T31" fmla="*/ 1 h 403"/>
                <a:gd name="T32" fmla="*/ 54 w 1500"/>
                <a:gd name="T33" fmla="*/ 1 h 403"/>
                <a:gd name="T34" fmla="*/ 54 w 1500"/>
                <a:gd name="T35" fmla="*/ 0 h 40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403"/>
                <a:gd name="T56" fmla="*/ 1500 w 1500"/>
                <a:gd name="T57" fmla="*/ 403 h 40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403">
                  <a:moveTo>
                    <a:pt x="0" y="395"/>
                  </a:moveTo>
                  <a:lnTo>
                    <a:pt x="4" y="403"/>
                  </a:lnTo>
                  <a:lnTo>
                    <a:pt x="14" y="403"/>
                  </a:lnTo>
                  <a:lnTo>
                    <a:pt x="20" y="399"/>
                  </a:lnTo>
                  <a:lnTo>
                    <a:pt x="21" y="391"/>
                  </a:lnTo>
                  <a:lnTo>
                    <a:pt x="16" y="383"/>
                  </a:lnTo>
                  <a:lnTo>
                    <a:pt x="8" y="381"/>
                  </a:lnTo>
                  <a:lnTo>
                    <a:pt x="0" y="387"/>
                  </a:lnTo>
                  <a:lnTo>
                    <a:pt x="0" y="395"/>
                  </a:lnTo>
                  <a:close/>
                  <a:moveTo>
                    <a:pt x="1500" y="8"/>
                  </a:moveTo>
                  <a:lnTo>
                    <a:pt x="1496" y="2"/>
                  </a:lnTo>
                  <a:lnTo>
                    <a:pt x="1486" y="0"/>
                  </a:lnTo>
                  <a:lnTo>
                    <a:pt x="1480" y="6"/>
                  </a:lnTo>
                  <a:lnTo>
                    <a:pt x="1478" y="14"/>
                  </a:lnTo>
                  <a:lnTo>
                    <a:pt x="1484" y="22"/>
                  </a:lnTo>
                  <a:lnTo>
                    <a:pt x="1492" y="22"/>
                  </a:lnTo>
                  <a:lnTo>
                    <a:pt x="1500" y="18"/>
                  </a:lnTo>
                  <a:lnTo>
                    <a:pt x="1500" y="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37" name="Line 123"/>
            <p:cNvSpPr>
              <a:spLocks noChangeShapeType="1"/>
            </p:cNvSpPr>
            <p:nvPr/>
          </p:nvSpPr>
          <p:spPr bwMode="auto">
            <a:xfrm flipV="1">
              <a:off x="1138" y="1757"/>
              <a:ext cx="276" cy="9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38" name="Freeform 124"/>
            <p:cNvSpPr>
              <a:spLocks noEditPoints="1"/>
            </p:cNvSpPr>
            <p:nvPr/>
          </p:nvSpPr>
          <p:spPr bwMode="auto">
            <a:xfrm>
              <a:off x="1134" y="1846"/>
              <a:ext cx="284" cy="93"/>
            </a:xfrm>
            <a:custGeom>
              <a:avLst/>
              <a:gdLst>
                <a:gd name="T0" fmla="*/ 0 w 1500"/>
                <a:gd name="T1" fmla="*/ 0 h 381"/>
                <a:gd name="T2" fmla="*/ 0 w 1500"/>
                <a:gd name="T3" fmla="*/ 1 h 381"/>
                <a:gd name="T4" fmla="*/ 0 w 1500"/>
                <a:gd name="T5" fmla="*/ 1 h 381"/>
                <a:gd name="T6" fmla="*/ 1 w 1500"/>
                <a:gd name="T7" fmla="*/ 1 h 381"/>
                <a:gd name="T8" fmla="*/ 1 w 1500"/>
                <a:gd name="T9" fmla="*/ 1 h 381"/>
                <a:gd name="T10" fmla="*/ 1 w 1500"/>
                <a:gd name="T11" fmla="*/ 0 h 381"/>
                <a:gd name="T12" fmla="*/ 1 w 1500"/>
                <a:gd name="T13" fmla="*/ 0 h 381"/>
                <a:gd name="T14" fmla="*/ 0 w 1500"/>
                <a:gd name="T15" fmla="*/ 0 h 381"/>
                <a:gd name="T16" fmla="*/ 0 w 1500"/>
                <a:gd name="T17" fmla="*/ 0 h 381"/>
                <a:gd name="T18" fmla="*/ 54 w 1500"/>
                <a:gd name="T19" fmla="*/ 22 h 381"/>
                <a:gd name="T20" fmla="*/ 54 w 1500"/>
                <a:gd name="T21" fmla="*/ 22 h 381"/>
                <a:gd name="T22" fmla="*/ 53 w 1500"/>
                <a:gd name="T23" fmla="*/ 21 h 381"/>
                <a:gd name="T24" fmla="*/ 53 w 1500"/>
                <a:gd name="T25" fmla="*/ 21 h 381"/>
                <a:gd name="T26" fmla="*/ 53 w 1500"/>
                <a:gd name="T27" fmla="*/ 22 h 381"/>
                <a:gd name="T28" fmla="*/ 53 w 1500"/>
                <a:gd name="T29" fmla="*/ 22 h 381"/>
                <a:gd name="T30" fmla="*/ 53 w 1500"/>
                <a:gd name="T31" fmla="*/ 23 h 381"/>
                <a:gd name="T32" fmla="*/ 54 w 1500"/>
                <a:gd name="T33" fmla="*/ 23 h 381"/>
                <a:gd name="T34" fmla="*/ 54 w 1500"/>
                <a:gd name="T35" fmla="*/ 22 h 3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381"/>
                <a:gd name="T56" fmla="*/ 1500 w 1500"/>
                <a:gd name="T57" fmla="*/ 381 h 3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381">
                  <a:moveTo>
                    <a:pt x="0" y="10"/>
                  </a:moveTo>
                  <a:lnTo>
                    <a:pt x="2" y="18"/>
                  </a:lnTo>
                  <a:lnTo>
                    <a:pt x="8" y="22"/>
                  </a:lnTo>
                  <a:lnTo>
                    <a:pt x="16" y="22"/>
                  </a:lnTo>
                  <a:lnTo>
                    <a:pt x="21" y="14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10"/>
                  </a:lnTo>
                  <a:close/>
                  <a:moveTo>
                    <a:pt x="1500" y="373"/>
                  </a:moveTo>
                  <a:lnTo>
                    <a:pt x="1500" y="365"/>
                  </a:lnTo>
                  <a:lnTo>
                    <a:pt x="1492" y="359"/>
                  </a:lnTo>
                  <a:lnTo>
                    <a:pt x="1484" y="361"/>
                  </a:lnTo>
                  <a:lnTo>
                    <a:pt x="1478" y="369"/>
                  </a:lnTo>
                  <a:lnTo>
                    <a:pt x="1480" y="377"/>
                  </a:lnTo>
                  <a:lnTo>
                    <a:pt x="1486" y="381"/>
                  </a:lnTo>
                  <a:lnTo>
                    <a:pt x="1496" y="381"/>
                  </a:lnTo>
                  <a:lnTo>
                    <a:pt x="1500" y="373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39" name="Line 125"/>
            <p:cNvSpPr>
              <a:spLocks noChangeShapeType="1"/>
            </p:cNvSpPr>
            <p:nvPr/>
          </p:nvSpPr>
          <p:spPr bwMode="auto">
            <a:xfrm>
              <a:off x="1138" y="1850"/>
              <a:ext cx="276" cy="86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40" name="Freeform 126"/>
            <p:cNvSpPr>
              <a:spLocks noEditPoints="1"/>
            </p:cNvSpPr>
            <p:nvPr/>
          </p:nvSpPr>
          <p:spPr bwMode="auto">
            <a:xfrm>
              <a:off x="1414" y="1595"/>
              <a:ext cx="315" cy="71"/>
            </a:xfrm>
            <a:custGeom>
              <a:avLst/>
              <a:gdLst>
                <a:gd name="T0" fmla="*/ 0 w 1660"/>
                <a:gd name="T1" fmla="*/ 0 h 291"/>
                <a:gd name="T2" fmla="*/ 0 w 1660"/>
                <a:gd name="T3" fmla="*/ 1 h 291"/>
                <a:gd name="T4" fmla="*/ 0 w 1660"/>
                <a:gd name="T5" fmla="*/ 1 h 291"/>
                <a:gd name="T6" fmla="*/ 1 w 1660"/>
                <a:gd name="T7" fmla="*/ 1 h 291"/>
                <a:gd name="T8" fmla="*/ 1 w 1660"/>
                <a:gd name="T9" fmla="*/ 1 h 291"/>
                <a:gd name="T10" fmla="*/ 1 w 1660"/>
                <a:gd name="T11" fmla="*/ 0 h 291"/>
                <a:gd name="T12" fmla="*/ 1 w 1660"/>
                <a:gd name="T13" fmla="*/ 0 h 291"/>
                <a:gd name="T14" fmla="*/ 0 w 1660"/>
                <a:gd name="T15" fmla="*/ 0 h 291"/>
                <a:gd name="T16" fmla="*/ 0 w 1660"/>
                <a:gd name="T17" fmla="*/ 0 h 291"/>
                <a:gd name="T18" fmla="*/ 60 w 1660"/>
                <a:gd name="T19" fmla="*/ 17 h 291"/>
                <a:gd name="T20" fmla="*/ 60 w 1660"/>
                <a:gd name="T21" fmla="*/ 16 h 291"/>
                <a:gd name="T22" fmla="*/ 59 w 1660"/>
                <a:gd name="T23" fmla="*/ 16 h 291"/>
                <a:gd name="T24" fmla="*/ 59 w 1660"/>
                <a:gd name="T25" fmla="*/ 16 h 291"/>
                <a:gd name="T26" fmla="*/ 59 w 1660"/>
                <a:gd name="T27" fmla="*/ 17 h 291"/>
                <a:gd name="T28" fmla="*/ 59 w 1660"/>
                <a:gd name="T29" fmla="*/ 17 h 291"/>
                <a:gd name="T30" fmla="*/ 59 w 1660"/>
                <a:gd name="T31" fmla="*/ 17 h 291"/>
                <a:gd name="T32" fmla="*/ 60 w 1660"/>
                <a:gd name="T33" fmla="*/ 17 h 291"/>
                <a:gd name="T34" fmla="*/ 60 w 1660"/>
                <a:gd name="T35" fmla="*/ 17 h 29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291"/>
                <a:gd name="T56" fmla="*/ 1660 w 1660"/>
                <a:gd name="T57" fmla="*/ 291 h 29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291"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4" y="0"/>
                  </a:lnTo>
                  <a:lnTo>
                    <a:pt x="6" y="2"/>
                  </a:lnTo>
                  <a:lnTo>
                    <a:pt x="0" y="10"/>
                  </a:lnTo>
                  <a:close/>
                  <a:moveTo>
                    <a:pt x="1660" y="281"/>
                  </a:moveTo>
                  <a:lnTo>
                    <a:pt x="1658" y="273"/>
                  </a:lnTo>
                  <a:lnTo>
                    <a:pt x="1650" y="269"/>
                  </a:lnTo>
                  <a:lnTo>
                    <a:pt x="1642" y="271"/>
                  </a:lnTo>
                  <a:lnTo>
                    <a:pt x="1638" y="279"/>
                  </a:lnTo>
                  <a:lnTo>
                    <a:pt x="1638" y="287"/>
                  </a:lnTo>
                  <a:lnTo>
                    <a:pt x="1646" y="291"/>
                  </a:lnTo>
                  <a:lnTo>
                    <a:pt x="1654" y="289"/>
                  </a:lnTo>
                  <a:lnTo>
                    <a:pt x="1660" y="281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41" name="Line 127"/>
            <p:cNvSpPr>
              <a:spLocks noChangeShapeType="1"/>
            </p:cNvSpPr>
            <p:nvPr/>
          </p:nvSpPr>
          <p:spPr bwMode="auto">
            <a:xfrm>
              <a:off x="1418" y="1598"/>
              <a:ext cx="306" cy="6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42" name="Freeform 128"/>
            <p:cNvSpPr>
              <a:spLocks noEditPoints="1"/>
            </p:cNvSpPr>
            <p:nvPr/>
          </p:nvSpPr>
          <p:spPr bwMode="auto">
            <a:xfrm>
              <a:off x="1414" y="1661"/>
              <a:ext cx="315" cy="98"/>
            </a:xfrm>
            <a:custGeom>
              <a:avLst/>
              <a:gdLst>
                <a:gd name="T0" fmla="*/ 60 w 1660"/>
                <a:gd name="T1" fmla="*/ 0 h 402"/>
                <a:gd name="T2" fmla="*/ 60 w 1660"/>
                <a:gd name="T3" fmla="*/ 0 h 402"/>
                <a:gd name="T4" fmla="*/ 59 w 1660"/>
                <a:gd name="T5" fmla="*/ 0 h 402"/>
                <a:gd name="T6" fmla="*/ 59 w 1660"/>
                <a:gd name="T7" fmla="*/ 0 h 402"/>
                <a:gd name="T8" fmla="*/ 59 w 1660"/>
                <a:gd name="T9" fmla="*/ 1 h 402"/>
                <a:gd name="T10" fmla="*/ 59 w 1660"/>
                <a:gd name="T11" fmla="*/ 1 h 402"/>
                <a:gd name="T12" fmla="*/ 59 w 1660"/>
                <a:gd name="T13" fmla="*/ 1 h 402"/>
                <a:gd name="T14" fmla="*/ 60 w 1660"/>
                <a:gd name="T15" fmla="*/ 1 h 402"/>
                <a:gd name="T16" fmla="*/ 60 w 1660"/>
                <a:gd name="T17" fmla="*/ 0 h 402"/>
                <a:gd name="T18" fmla="*/ 0 w 1660"/>
                <a:gd name="T19" fmla="*/ 23 h 402"/>
                <a:gd name="T20" fmla="*/ 0 w 1660"/>
                <a:gd name="T21" fmla="*/ 24 h 402"/>
                <a:gd name="T22" fmla="*/ 1 w 1660"/>
                <a:gd name="T23" fmla="*/ 24 h 402"/>
                <a:gd name="T24" fmla="*/ 1 w 1660"/>
                <a:gd name="T25" fmla="*/ 24 h 402"/>
                <a:gd name="T26" fmla="*/ 1 w 1660"/>
                <a:gd name="T27" fmla="*/ 23 h 402"/>
                <a:gd name="T28" fmla="*/ 1 w 1660"/>
                <a:gd name="T29" fmla="*/ 23 h 402"/>
                <a:gd name="T30" fmla="*/ 0 w 1660"/>
                <a:gd name="T31" fmla="*/ 23 h 402"/>
                <a:gd name="T32" fmla="*/ 0 w 1660"/>
                <a:gd name="T33" fmla="*/ 23 h 402"/>
                <a:gd name="T34" fmla="*/ 0 w 1660"/>
                <a:gd name="T35" fmla="*/ 23 h 40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402"/>
                <a:gd name="T56" fmla="*/ 1660 w 1660"/>
                <a:gd name="T57" fmla="*/ 402 h 40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402">
                  <a:moveTo>
                    <a:pt x="1660" y="8"/>
                  </a:moveTo>
                  <a:lnTo>
                    <a:pt x="1654" y="2"/>
                  </a:lnTo>
                  <a:lnTo>
                    <a:pt x="1646" y="0"/>
                  </a:lnTo>
                  <a:lnTo>
                    <a:pt x="1638" y="4"/>
                  </a:lnTo>
                  <a:lnTo>
                    <a:pt x="1638" y="14"/>
                  </a:lnTo>
                  <a:lnTo>
                    <a:pt x="1642" y="20"/>
                  </a:lnTo>
                  <a:lnTo>
                    <a:pt x="1650" y="22"/>
                  </a:lnTo>
                  <a:lnTo>
                    <a:pt x="1658" y="16"/>
                  </a:lnTo>
                  <a:lnTo>
                    <a:pt x="1660" y="8"/>
                  </a:lnTo>
                  <a:close/>
                  <a:moveTo>
                    <a:pt x="0" y="394"/>
                  </a:moveTo>
                  <a:lnTo>
                    <a:pt x="6" y="400"/>
                  </a:lnTo>
                  <a:lnTo>
                    <a:pt x="14" y="402"/>
                  </a:lnTo>
                  <a:lnTo>
                    <a:pt x="22" y="398"/>
                  </a:lnTo>
                  <a:lnTo>
                    <a:pt x="22" y="388"/>
                  </a:lnTo>
                  <a:lnTo>
                    <a:pt x="18" y="382"/>
                  </a:lnTo>
                  <a:lnTo>
                    <a:pt x="10" y="380"/>
                  </a:lnTo>
                  <a:lnTo>
                    <a:pt x="2" y="386"/>
                  </a:lnTo>
                  <a:lnTo>
                    <a:pt x="0" y="394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43" name="Line 129"/>
            <p:cNvSpPr>
              <a:spLocks noChangeShapeType="1"/>
            </p:cNvSpPr>
            <p:nvPr/>
          </p:nvSpPr>
          <p:spPr bwMode="auto">
            <a:xfrm flipH="1">
              <a:off x="1418" y="1664"/>
              <a:ext cx="306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44" name="Freeform 130"/>
            <p:cNvSpPr>
              <a:spLocks noEditPoints="1"/>
            </p:cNvSpPr>
            <p:nvPr/>
          </p:nvSpPr>
          <p:spPr bwMode="auto">
            <a:xfrm>
              <a:off x="1414" y="1934"/>
              <a:ext cx="281" cy="6"/>
            </a:xfrm>
            <a:custGeom>
              <a:avLst/>
              <a:gdLst>
                <a:gd name="T0" fmla="*/ 0 w 1481"/>
                <a:gd name="T1" fmla="*/ 1 h 24"/>
                <a:gd name="T2" fmla="*/ 0 w 1481"/>
                <a:gd name="T3" fmla="*/ 1 h 24"/>
                <a:gd name="T4" fmla="*/ 0 w 1481"/>
                <a:gd name="T5" fmla="*/ 2 h 24"/>
                <a:gd name="T6" fmla="*/ 1 w 1481"/>
                <a:gd name="T7" fmla="*/ 1 h 24"/>
                <a:gd name="T8" fmla="*/ 1 w 1481"/>
                <a:gd name="T9" fmla="*/ 1 h 24"/>
                <a:gd name="T10" fmla="*/ 1 w 1481"/>
                <a:gd name="T11" fmla="*/ 0 h 24"/>
                <a:gd name="T12" fmla="*/ 0 w 1481"/>
                <a:gd name="T13" fmla="*/ 0 h 24"/>
                <a:gd name="T14" fmla="*/ 0 w 1481"/>
                <a:gd name="T15" fmla="*/ 0 h 24"/>
                <a:gd name="T16" fmla="*/ 0 w 1481"/>
                <a:gd name="T17" fmla="*/ 1 h 24"/>
                <a:gd name="T18" fmla="*/ 53 w 1481"/>
                <a:gd name="T19" fmla="*/ 1 h 24"/>
                <a:gd name="T20" fmla="*/ 53 w 1481"/>
                <a:gd name="T21" fmla="*/ 0 h 24"/>
                <a:gd name="T22" fmla="*/ 53 w 1481"/>
                <a:gd name="T23" fmla="*/ 0 h 24"/>
                <a:gd name="T24" fmla="*/ 53 w 1481"/>
                <a:gd name="T25" fmla="*/ 0 h 24"/>
                <a:gd name="T26" fmla="*/ 52 w 1481"/>
                <a:gd name="T27" fmla="*/ 1 h 24"/>
                <a:gd name="T28" fmla="*/ 53 w 1481"/>
                <a:gd name="T29" fmla="*/ 1 h 24"/>
                <a:gd name="T30" fmla="*/ 53 w 1481"/>
                <a:gd name="T31" fmla="*/ 2 h 24"/>
                <a:gd name="T32" fmla="*/ 53 w 1481"/>
                <a:gd name="T33" fmla="*/ 1 h 24"/>
                <a:gd name="T34" fmla="*/ 53 w 1481"/>
                <a:gd name="T35" fmla="*/ 1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81"/>
                <a:gd name="T55" fmla="*/ 0 h 24"/>
                <a:gd name="T56" fmla="*/ 1481 w 148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81" h="24">
                  <a:moveTo>
                    <a:pt x="0" y="12"/>
                  </a:moveTo>
                  <a:lnTo>
                    <a:pt x="4" y="20"/>
                  </a:lnTo>
                  <a:lnTo>
                    <a:pt x="12" y="24"/>
                  </a:lnTo>
                  <a:lnTo>
                    <a:pt x="20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2" y="0"/>
                  </a:lnTo>
                  <a:lnTo>
                    <a:pt x="4" y="4"/>
                  </a:lnTo>
                  <a:lnTo>
                    <a:pt x="0" y="12"/>
                  </a:lnTo>
                  <a:close/>
                  <a:moveTo>
                    <a:pt x="1481" y="12"/>
                  </a:moveTo>
                  <a:lnTo>
                    <a:pt x="1477" y="4"/>
                  </a:lnTo>
                  <a:lnTo>
                    <a:pt x="1469" y="0"/>
                  </a:lnTo>
                  <a:lnTo>
                    <a:pt x="1461" y="4"/>
                  </a:lnTo>
                  <a:lnTo>
                    <a:pt x="1457" y="12"/>
                  </a:lnTo>
                  <a:lnTo>
                    <a:pt x="1461" y="20"/>
                  </a:lnTo>
                  <a:lnTo>
                    <a:pt x="1469" y="24"/>
                  </a:lnTo>
                  <a:lnTo>
                    <a:pt x="1477" y="20"/>
                  </a:lnTo>
                  <a:lnTo>
                    <a:pt x="1481" y="12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45" name="Line 131"/>
            <p:cNvSpPr>
              <a:spLocks noChangeShapeType="1"/>
            </p:cNvSpPr>
            <p:nvPr/>
          </p:nvSpPr>
          <p:spPr bwMode="auto">
            <a:xfrm>
              <a:off x="1418" y="1937"/>
              <a:ext cx="272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46" name="Line 132"/>
            <p:cNvSpPr>
              <a:spLocks noChangeShapeType="1"/>
            </p:cNvSpPr>
            <p:nvPr/>
          </p:nvSpPr>
          <p:spPr bwMode="auto">
            <a:xfrm flipH="1" flipV="1">
              <a:off x="1692" y="1937"/>
              <a:ext cx="149" cy="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47" name="Line 133"/>
            <p:cNvSpPr>
              <a:spLocks noChangeShapeType="1"/>
            </p:cNvSpPr>
            <p:nvPr/>
          </p:nvSpPr>
          <p:spPr bwMode="auto">
            <a:xfrm>
              <a:off x="1416" y="1466"/>
              <a:ext cx="0" cy="13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48" name="Line 134"/>
            <p:cNvSpPr>
              <a:spLocks noChangeShapeType="1"/>
            </p:cNvSpPr>
            <p:nvPr/>
          </p:nvSpPr>
          <p:spPr bwMode="auto">
            <a:xfrm flipV="1">
              <a:off x="1008" y="1849"/>
              <a:ext cx="127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49" name="Line 135"/>
            <p:cNvSpPr>
              <a:spLocks noChangeShapeType="1"/>
            </p:cNvSpPr>
            <p:nvPr/>
          </p:nvSpPr>
          <p:spPr bwMode="auto">
            <a:xfrm flipH="1">
              <a:off x="1726" y="1543"/>
              <a:ext cx="98" cy="12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50" name="Rectangle 136"/>
            <p:cNvSpPr>
              <a:spLocks noChangeArrowheads="1"/>
            </p:cNvSpPr>
            <p:nvPr/>
          </p:nvSpPr>
          <p:spPr bwMode="auto">
            <a:xfrm>
              <a:off x="1193" y="157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51" name="Rectangle 137"/>
            <p:cNvSpPr>
              <a:spLocks noChangeArrowheads="1"/>
            </p:cNvSpPr>
            <p:nvPr/>
          </p:nvSpPr>
          <p:spPr bwMode="auto">
            <a:xfrm>
              <a:off x="1184" y="183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52" name="Rectangle 138"/>
            <p:cNvSpPr>
              <a:spLocks noChangeArrowheads="1"/>
            </p:cNvSpPr>
            <p:nvPr/>
          </p:nvSpPr>
          <p:spPr bwMode="auto">
            <a:xfrm>
              <a:off x="1448" y="1564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53" name="Rectangle 139"/>
            <p:cNvSpPr>
              <a:spLocks noChangeArrowheads="1"/>
            </p:cNvSpPr>
            <p:nvPr/>
          </p:nvSpPr>
          <p:spPr bwMode="auto">
            <a:xfrm>
              <a:off x="1448" y="171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54" name="Rectangle 140"/>
            <p:cNvSpPr>
              <a:spLocks noChangeArrowheads="1"/>
            </p:cNvSpPr>
            <p:nvPr/>
          </p:nvSpPr>
          <p:spPr bwMode="auto">
            <a:xfrm>
              <a:off x="1448" y="1915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55" name="Rectangle 141"/>
            <p:cNvSpPr>
              <a:spLocks noChangeArrowheads="1"/>
            </p:cNvSpPr>
            <p:nvPr/>
          </p:nvSpPr>
          <p:spPr bwMode="auto">
            <a:xfrm>
              <a:off x="1757" y="1634"/>
              <a:ext cx="37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56" name="Rectangle 142"/>
            <p:cNvSpPr>
              <a:spLocks noChangeArrowheads="1"/>
            </p:cNvSpPr>
            <p:nvPr/>
          </p:nvSpPr>
          <p:spPr bwMode="auto">
            <a:xfrm>
              <a:off x="1721" y="190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cxnSp>
          <p:nvCxnSpPr>
            <p:cNvPr id="37157" name="AutoShape 143"/>
            <p:cNvCxnSpPr>
              <a:cxnSpLocks noChangeShapeType="1"/>
              <a:stCxn id="37150" idx="3"/>
              <a:endCxn id="37152" idx="1"/>
            </p:cNvCxnSpPr>
            <p:nvPr/>
          </p:nvCxnSpPr>
          <p:spPr bwMode="auto">
            <a:xfrm flipV="1">
              <a:off x="1229" y="1599"/>
              <a:ext cx="219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58" name="AutoShape 144"/>
            <p:cNvCxnSpPr>
              <a:cxnSpLocks noChangeShapeType="1"/>
              <a:stCxn id="37150" idx="3"/>
              <a:endCxn id="37153" idx="1"/>
            </p:cNvCxnSpPr>
            <p:nvPr/>
          </p:nvCxnSpPr>
          <p:spPr bwMode="auto">
            <a:xfrm>
              <a:off x="1229" y="1611"/>
              <a:ext cx="219" cy="14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59" name="AutoShape 145"/>
            <p:cNvCxnSpPr>
              <a:cxnSpLocks noChangeShapeType="1"/>
              <a:stCxn id="37151" idx="3"/>
              <a:endCxn id="37153" idx="1"/>
            </p:cNvCxnSpPr>
            <p:nvPr/>
          </p:nvCxnSpPr>
          <p:spPr bwMode="auto">
            <a:xfrm flipV="1">
              <a:off x="1220" y="1751"/>
              <a:ext cx="228" cy="11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0" name="AutoShape 146"/>
            <p:cNvCxnSpPr>
              <a:cxnSpLocks noChangeShapeType="1"/>
              <a:stCxn id="37151" idx="3"/>
              <a:endCxn id="37154" idx="1"/>
            </p:cNvCxnSpPr>
            <p:nvPr/>
          </p:nvCxnSpPr>
          <p:spPr bwMode="auto">
            <a:xfrm>
              <a:off x="1220" y="1868"/>
              <a:ext cx="228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1" name="AutoShape 147"/>
            <p:cNvCxnSpPr>
              <a:cxnSpLocks noChangeShapeType="1"/>
              <a:stCxn id="37153" idx="3"/>
              <a:endCxn id="37155" idx="1"/>
            </p:cNvCxnSpPr>
            <p:nvPr/>
          </p:nvCxnSpPr>
          <p:spPr bwMode="auto">
            <a:xfrm flipV="1">
              <a:off x="1484" y="1669"/>
              <a:ext cx="273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2" name="AutoShape 148"/>
            <p:cNvCxnSpPr>
              <a:cxnSpLocks noChangeShapeType="1"/>
              <a:stCxn id="37154" idx="3"/>
              <a:endCxn id="37156" idx="1"/>
            </p:cNvCxnSpPr>
            <p:nvPr/>
          </p:nvCxnSpPr>
          <p:spPr bwMode="auto">
            <a:xfrm flipV="1">
              <a:off x="1484" y="1938"/>
              <a:ext cx="237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3" name="AutoShape 149"/>
            <p:cNvCxnSpPr>
              <a:cxnSpLocks noChangeShapeType="1"/>
              <a:stCxn id="37156" idx="0"/>
              <a:endCxn id="37155" idx="2"/>
            </p:cNvCxnSpPr>
            <p:nvPr/>
          </p:nvCxnSpPr>
          <p:spPr bwMode="auto">
            <a:xfrm flipV="1">
              <a:off x="1739" y="1704"/>
              <a:ext cx="37" cy="19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4" name="AutoShape 150"/>
            <p:cNvCxnSpPr>
              <a:cxnSpLocks noChangeShapeType="1"/>
              <a:stCxn id="37151" idx="0"/>
              <a:endCxn id="37150" idx="2"/>
            </p:cNvCxnSpPr>
            <p:nvPr/>
          </p:nvCxnSpPr>
          <p:spPr bwMode="auto">
            <a:xfrm flipV="1">
              <a:off x="1202" y="1646"/>
              <a:ext cx="9" cy="18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5" name="AutoShape 151"/>
            <p:cNvCxnSpPr>
              <a:cxnSpLocks noChangeShapeType="1"/>
              <a:stCxn id="37152" idx="3"/>
              <a:endCxn id="37155" idx="1"/>
            </p:cNvCxnSpPr>
            <p:nvPr/>
          </p:nvCxnSpPr>
          <p:spPr bwMode="auto">
            <a:xfrm>
              <a:off x="1484" y="1599"/>
              <a:ext cx="273" cy="7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6" name="AutoShape 152"/>
            <p:cNvCxnSpPr>
              <a:cxnSpLocks noChangeShapeType="1"/>
              <a:endCxn id="37150" idx="1"/>
            </p:cNvCxnSpPr>
            <p:nvPr/>
          </p:nvCxnSpPr>
          <p:spPr bwMode="auto">
            <a:xfrm>
              <a:off x="1100" y="1557"/>
              <a:ext cx="93" cy="5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7" name="AutoShape 153"/>
            <p:cNvCxnSpPr>
              <a:cxnSpLocks noChangeShapeType="1"/>
              <a:endCxn id="37151" idx="1"/>
            </p:cNvCxnSpPr>
            <p:nvPr/>
          </p:nvCxnSpPr>
          <p:spPr bwMode="auto">
            <a:xfrm flipV="1">
              <a:off x="1109" y="1868"/>
              <a:ext cx="75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8" name="AutoShape 154"/>
            <p:cNvCxnSpPr>
              <a:cxnSpLocks noChangeShapeType="1"/>
              <a:stCxn id="37152" idx="0"/>
            </p:cNvCxnSpPr>
            <p:nvPr/>
          </p:nvCxnSpPr>
          <p:spPr bwMode="auto">
            <a:xfrm flipV="1">
              <a:off x="1466" y="1503"/>
              <a:ext cx="19" cy="6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69" name="AutoShape 155"/>
            <p:cNvCxnSpPr>
              <a:cxnSpLocks noChangeShapeType="1"/>
              <a:stCxn id="37156" idx="3"/>
              <a:endCxn id="37173" idx="1"/>
            </p:cNvCxnSpPr>
            <p:nvPr/>
          </p:nvCxnSpPr>
          <p:spPr bwMode="auto">
            <a:xfrm>
              <a:off x="1757" y="1938"/>
              <a:ext cx="19" cy="1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70" name="AutoShape 156"/>
            <p:cNvCxnSpPr>
              <a:cxnSpLocks noChangeShapeType="1"/>
              <a:stCxn id="37155" idx="3"/>
            </p:cNvCxnSpPr>
            <p:nvPr/>
          </p:nvCxnSpPr>
          <p:spPr bwMode="auto">
            <a:xfrm flipV="1">
              <a:off x="1794" y="1576"/>
              <a:ext cx="54" cy="9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7171" name="Text Box 157"/>
            <p:cNvSpPr txBox="1">
              <a:spLocks noChangeArrowheads="1"/>
            </p:cNvSpPr>
            <p:nvPr/>
          </p:nvSpPr>
          <p:spPr bwMode="auto">
            <a:xfrm>
              <a:off x="1012" y="146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A</a:t>
              </a:r>
            </a:p>
          </p:txBody>
        </p:sp>
        <p:sp>
          <p:nvSpPr>
            <p:cNvPr id="37172" name="Text Box 158"/>
            <p:cNvSpPr txBox="1">
              <a:spLocks noChangeArrowheads="1"/>
            </p:cNvSpPr>
            <p:nvPr/>
          </p:nvSpPr>
          <p:spPr bwMode="auto">
            <a:xfrm>
              <a:off x="1008" y="185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B</a:t>
              </a:r>
            </a:p>
          </p:txBody>
        </p:sp>
        <p:sp>
          <p:nvSpPr>
            <p:cNvPr id="37173" name="Text Box 159"/>
            <p:cNvSpPr txBox="1">
              <a:spLocks noChangeArrowheads="1"/>
            </p:cNvSpPr>
            <p:nvPr/>
          </p:nvSpPr>
          <p:spPr bwMode="auto">
            <a:xfrm>
              <a:off x="1776" y="1889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E</a:t>
              </a:r>
            </a:p>
          </p:txBody>
        </p:sp>
        <p:sp>
          <p:nvSpPr>
            <p:cNvPr id="37174" name="Text Box 160"/>
            <p:cNvSpPr txBox="1">
              <a:spLocks noChangeArrowheads="1"/>
            </p:cNvSpPr>
            <p:nvPr/>
          </p:nvSpPr>
          <p:spPr bwMode="auto">
            <a:xfrm>
              <a:off x="1780" y="1474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D</a:t>
              </a:r>
            </a:p>
          </p:txBody>
        </p:sp>
        <p:sp>
          <p:nvSpPr>
            <p:cNvPr id="37175" name="Text Box 161"/>
            <p:cNvSpPr txBox="1">
              <a:spLocks noChangeArrowheads="1"/>
            </p:cNvSpPr>
            <p:nvPr/>
          </p:nvSpPr>
          <p:spPr bwMode="auto">
            <a:xfrm>
              <a:off x="1401" y="1392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C</a:t>
              </a:r>
            </a:p>
          </p:txBody>
        </p:sp>
      </p:grpSp>
      <p:sp>
        <p:nvSpPr>
          <p:cNvPr id="36870" name="AutoShape 162"/>
          <p:cNvSpPr>
            <a:spLocks noChangeArrowheads="1"/>
          </p:cNvSpPr>
          <p:nvPr/>
        </p:nvSpPr>
        <p:spPr bwMode="auto">
          <a:xfrm>
            <a:off x="4616450" y="2143125"/>
            <a:ext cx="1371600" cy="914400"/>
          </a:xfrm>
          <a:prstGeom prst="wedgeRectCallout">
            <a:avLst>
              <a:gd name="adj1" fmla="val -74190"/>
              <a:gd name="adj2" fmla="val 55731"/>
            </a:avLst>
          </a:prstGeom>
          <a:solidFill>
            <a:srgbClr val="FFFF9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/>
          <a:lstStyle/>
          <a:p>
            <a:pPr algn="ctr"/>
            <a:endParaRPr lang="en-US"/>
          </a:p>
        </p:txBody>
      </p:sp>
      <p:grpSp>
        <p:nvGrpSpPr>
          <p:cNvPr id="36871" name="Group 163"/>
          <p:cNvGrpSpPr>
            <a:grpSpLocks/>
          </p:cNvGrpSpPr>
          <p:nvPr/>
        </p:nvGrpSpPr>
        <p:grpSpPr bwMode="auto">
          <a:xfrm>
            <a:off x="4540250" y="2066925"/>
            <a:ext cx="1479550" cy="1000125"/>
            <a:chOff x="1008" y="1392"/>
            <a:chExt cx="932" cy="630"/>
          </a:xfrm>
        </p:grpSpPr>
        <p:sp>
          <p:nvSpPr>
            <p:cNvPr id="37092" name="Freeform 164"/>
            <p:cNvSpPr>
              <a:spLocks noEditPoints="1"/>
            </p:cNvSpPr>
            <p:nvPr/>
          </p:nvSpPr>
          <p:spPr bwMode="auto">
            <a:xfrm>
              <a:off x="1134" y="1595"/>
              <a:ext cx="284" cy="6"/>
            </a:xfrm>
            <a:custGeom>
              <a:avLst/>
              <a:gdLst>
                <a:gd name="T0" fmla="*/ 54 w 1500"/>
                <a:gd name="T1" fmla="*/ 1 h 22"/>
                <a:gd name="T2" fmla="*/ 54 w 1500"/>
                <a:gd name="T3" fmla="*/ 0 h 22"/>
                <a:gd name="T4" fmla="*/ 53 w 1500"/>
                <a:gd name="T5" fmla="*/ 0 h 22"/>
                <a:gd name="T6" fmla="*/ 53 w 1500"/>
                <a:gd name="T7" fmla="*/ 0 h 22"/>
                <a:gd name="T8" fmla="*/ 53 w 1500"/>
                <a:gd name="T9" fmla="*/ 1 h 22"/>
                <a:gd name="T10" fmla="*/ 53 w 1500"/>
                <a:gd name="T11" fmla="*/ 1 h 22"/>
                <a:gd name="T12" fmla="*/ 53 w 1500"/>
                <a:gd name="T13" fmla="*/ 2 h 22"/>
                <a:gd name="T14" fmla="*/ 54 w 1500"/>
                <a:gd name="T15" fmla="*/ 1 h 22"/>
                <a:gd name="T16" fmla="*/ 54 w 1500"/>
                <a:gd name="T17" fmla="*/ 1 h 22"/>
                <a:gd name="T18" fmla="*/ 0 w 1500"/>
                <a:gd name="T19" fmla="*/ 1 h 22"/>
                <a:gd name="T20" fmla="*/ 0 w 1500"/>
                <a:gd name="T21" fmla="*/ 1 h 22"/>
                <a:gd name="T22" fmla="*/ 0 w 1500"/>
                <a:gd name="T23" fmla="*/ 2 h 22"/>
                <a:gd name="T24" fmla="*/ 1 w 1500"/>
                <a:gd name="T25" fmla="*/ 1 h 22"/>
                <a:gd name="T26" fmla="*/ 1 w 1500"/>
                <a:gd name="T27" fmla="*/ 1 h 22"/>
                <a:gd name="T28" fmla="*/ 1 w 1500"/>
                <a:gd name="T29" fmla="*/ 0 h 22"/>
                <a:gd name="T30" fmla="*/ 0 w 1500"/>
                <a:gd name="T31" fmla="*/ 0 h 22"/>
                <a:gd name="T32" fmla="*/ 0 w 1500"/>
                <a:gd name="T33" fmla="*/ 0 h 22"/>
                <a:gd name="T34" fmla="*/ 0 w 1500"/>
                <a:gd name="T35" fmla="*/ 1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22"/>
                <a:gd name="T56" fmla="*/ 1500 w 1500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22">
                  <a:moveTo>
                    <a:pt x="1500" y="10"/>
                  </a:moveTo>
                  <a:lnTo>
                    <a:pt x="1498" y="2"/>
                  </a:lnTo>
                  <a:lnTo>
                    <a:pt x="1490" y="0"/>
                  </a:lnTo>
                  <a:lnTo>
                    <a:pt x="1482" y="2"/>
                  </a:lnTo>
                  <a:lnTo>
                    <a:pt x="1478" y="10"/>
                  </a:lnTo>
                  <a:lnTo>
                    <a:pt x="1482" y="18"/>
                  </a:lnTo>
                  <a:lnTo>
                    <a:pt x="1490" y="22"/>
                  </a:lnTo>
                  <a:lnTo>
                    <a:pt x="1498" y="18"/>
                  </a:lnTo>
                  <a:lnTo>
                    <a:pt x="1500" y="10"/>
                  </a:lnTo>
                  <a:close/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18"/>
                  </a:lnTo>
                  <a:lnTo>
                    <a:pt x="21" y="10"/>
                  </a:lnTo>
                  <a:lnTo>
                    <a:pt x="18" y="2"/>
                  </a:lnTo>
                  <a:lnTo>
                    <a:pt x="10" y="0"/>
                  </a:lnTo>
                  <a:lnTo>
                    <a:pt x="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93" name="Line 165"/>
            <p:cNvSpPr>
              <a:spLocks noChangeShapeType="1"/>
            </p:cNvSpPr>
            <p:nvPr/>
          </p:nvSpPr>
          <p:spPr bwMode="auto">
            <a:xfrm flipH="1">
              <a:off x="1138" y="1598"/>
              <a:ext cx="276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94" name="Freeform 166"/>
            <p:cNvSpPr>
              <a:spLocks noEditPoints="1"/>
            </p:cNvSpPr>
            <p:nvPr/>
          </p:nvSpPr>
          <p:spPr bwMode="auto">
            <a:xfrm>
              <a:off x="1134" y="1753"/>
              <a:ext cx="284" cy="99"/>
            </a:xfrm>
            <a:custGeom>
              <a:avLst/>
              <a:gdLst>
                <a:gd name="T0" fmla="*/ 0 w 1500"/>
                <a:gd name="T1" fmla="*/ 24 h 403"/>
                <a:gd name="T2" fmla="*/ 0 w 1500"/>
                <a:gd name="T3" fmla="*/ 24 h 403"/>
                <a:gd name="T4" fmla="*/ 1 w 1500"/>
                <a:gd name="T5" fmla="*/ 24 h 403"/>
                <a:gd name="T6" fmla="*/ 1 w 1500"/>
                <a:gd name="T7" fmla="*/ 24 h 403"/>
                <a:gd name="T8" fmla="*/ 1 w 1500"/>
                <a:gd name="T9" fmla="*/ 24 h 403"/>
                <a:gd name="T10" fmla="*/ 1 w 1500"/>
                <a:gd name="T11" fmla="*/ 23 h 403"/>
                <a:gd name="T12" fmla="*/ 0 w 1500"/>
                <a:gd name="T13" fmla="*/ 23 h 403"/>
                <a:gd name="T14" fmla="*/ 0 w 1500"/>
                <a:gd name="T15" fmla="*/ 23 h 403"/>
                <a:gd name="T16" fmla="*/ 0 w 1500"/>
                <a:gd name="T17" fmla="*/ 24 h 403"/>
                <a:gd name="T18" fmla="*/ 54 w 1500"/>
                <a:gd name="T19" fmla="*/ 0 h 403"/>
                <a:gd name="T20" fmla="*/ 54 w 1500"/>
                <a:gd name="T21" fmla="*/ 0 h 403"/>
                <a:gd name="T22" fmla="*/ 53 w 1500"/>
                <a:gd name="T23" fmla="*/ 0 h 403"/>
                <a:gd name="T24" fmla="*/ 53 w 1500"/>
                <a:gd name="T25" fmla="*/ 0 h 403"/>
                <a:gd name="T26" fmla="*/ 53 w 1500"/>
                <a:gd name="T27" fmla="*/ 1 h 403"/>
                <a:gd name="T28" fmla="*/ 53 w 1500"/>
                <a:gd name="T29" fmla="*/ 1 h 403"/>
                <a:gd name="T30" fmla="*/ 53 w 1500"/>
                <a:gd name="T31" fmla="*/ 1 h 403"/>
                <a:gd name="T32" fmla="*/ 54 w 1500"/>
                <a:gd name="T33" fmla="*/ 1 h 403"/>
                <a:gd name="T34" fmla="*/ 54 w 1500"/>
                <a:gd name="T35" fmla="*/ 0 h 40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403"/>
                <a:gd name="T56" fmla="*/ 1500 w 1500"/>
                <a:gd name="T57" fmla="*/ 403 h 40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403">
                  <a:moveTo>
                    <a:pt x="0" y="395"/>
                  </a:moveTo>
                  <a:lnTo>
                    <a:pt x="4" y="403"/>
                  </a:lnTo>
                  <a:lnTo>
                    <a:pt x="14" y="403"/>
                  </a:lnTo>
                  <a:lnTo>
                    <a:pt x="20" y="399"/>
                  </a:lnTo>
                  <a:lnTo>
                    <a:pt x="21" y="391"/>
                  </a:lnTo>
                  <a:lnTo>
                    <a:pt x="16" y="383"/>
                  </a:lnTo>
                  <a:lnTo>
                    <a:pt x="8" y="381"/>
                  </a:lnTo>
                  <a:lnTo>
                    <a:pt x="0" y="387"/>
                  </a:lnTo>
                  <a:lnTo>
                    <a:pt x="0" y="395"/>
                  </a:lnTo>
                  <a:close/>
                  <a:moveTo>
                    <a:pt x="1500" y="8"/>
                  </a:moveTo>
                  <a:lnTo>
                    <a:pt x="1496" y="2"/>
                  </a:lnTo>
                  <a:lnTo>
                    <a:pt x="1486" y="0"/>
                  </a:lnTo>
                  <a:lnTo>
                    <a:pt x="1480" y="6"/>
                  </a:lnTo>
                  <a:lnTo>
                    <a:pt x="1478" y="14"/>
                  </a:lnTo>
                  <a:lnTo>
                    <a:pt x="1484" y="22"/>
                  </a:lnTo>
                  <a:lnTo>
                    <a:pt x="1492" y="22"/>
                  </a:lnTo>
                  <a:lnTo>
                    <a:pt x="1500" y="18"/>
                  </a:lnTo>
                  <a:lnTo>
                    <a:pt x="1500" y="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95" name="Line 167"/>
            <p:cNvSpPr>
              <a:spLocks noChangeShapeType="1"/>
            </p:cNvSpPr>
            <p:nvPr/>
          </p:nvSpPr>
          <p:spPr bwMode="auto">
            <a:xfrm flipV="1">
              <a:off x="1138" y="1757"/>
              <a:ext cx="276" cy="9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96" name="Freeform 168"/>
            <p:cNvSpPr>
              <a:spLocks noEditPoints="1"/>
            </p:cNvSpPr>
            <p:nvPr/>
          </p:nvSpPr>
          <p:spPr bwMode="auto">
            <a:xfrm>
              <a:off x="1134" y="1846"/>
              <a:ext cx="284" cy="93"/>
            </a:xfrm>
            <a:custGeom>
              <a:avLst/>
              <a:gdLst>
                <a:gd name="T0" fmla="*/ 0 w 1500"/>
                <a:gd name="T1" fmla="*/ 0 h 381"/>
                <a:gd name="T2" fmla="*/ 0 w 1500"/>
                <a:gd name="T3" fmla="*/ 1 h 381"/>
                <a:gd name="T4" fmla="*/ 0 w 1500"/>
                <a:gd name="T5" fmla="*/ 1 h 381"/>
                <a:gd name="T6" fmla="*/ 1 w 1500"/>
                <a:gd name="T7" fmla="*/ 1 h 381"/>
                <a:gd name="T8" fmla="*/ 1 w 1500"/>
                <a:gd name="T9" fmla="*/ 1 h 381"/>
                <a:gd name="T10" fmla="*/ 1 w 1500"/>
                <a:gd name="T11" fmla="*/ 0 h 381"/>
                <a:gd name="T12" fmla="*/ 1 w 1500"/>
                <a:gd name="T13" fmla="*/ 0 h 381"/>
                <a:gd name="T14" fmla="*/ 0 w 1500"/>
                <a:gd name="T15" fmla="*/ 0 h 381"/>
                <a:gd name="T16" fmla="*/ 0 w 1500"/>
                <a:gd name="T17" fmla="*/ 0 h 381"/>
                <a:gd name="T18" fmla="*/ 54 w 1500"/>
                <a:gd name="T19" fmla="*/ 22 h 381"/>
                <a:gd name="T20" fmla="*/ 54 w 1500"/>
                <a:gd name="T21" fmla="*/ 22 h 381"/>
                <a:gd name="T22" fmla="*/ 53 w 1500"/>
                <a:gd name="T23" fmla="*/ 21 h 381"/>
                <a:gd name="T24" fmla="*/ 53 w 1500"/>
                <a:gd name="T25" fmla="*/ 21 h 381"/>
                <a:gd name="T26" fmla="*/ 53 w 1500"/>
                <a:gd name="T27" fmla="*/ 22 h 381"/>
                <a:gd name="T28" fmla="*/ 53 w 1500"/>
                <a:gd name="T29" fmla="*/ 22 h 381"/>
                <a:gd name="T30" fmla="*/ 53 w 1500"/>
                <a:gd name="T31" fmla="*/ 23 h 381"/>
                <a:gd name="T32" fmla="*/ 54 w 1500"/>
                <a:gd name="T33" fmla="*/ 23 h 381"/>
                <a:gd name="T34" fmla="*/ 54 w 1500"/>
                <a:gd name="T35" fmla="*/ 22 h 3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381"/>
                <a:gd name="T56" fmla="*/ 1500 w 1500"/>
                <a:gd name="T57" fmla="*/ 381 h 3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381">
                  <a:moveTo>
                    <a:pt x="0" y="10"/>
                  </a:moveTo>
                  <a:lnTo>
                    <a:pt x="2" y="18"/>
                  </a:lnTo>
                  <a:lnTo>
                    <a:pt x="8" y="22"/>
                  </a:lnTo>
                  <a:lnTo>
                    <a:pt x="16" y="22"/>
                  </a:lnTo>
                  <a:lnTo>
                    <a:pt x="21" y="14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10"/>
                  </a:lnTo>
                  <a:close/>
                  <a:moveTo>
                    <a:pt x="1500" y="373"/>
                  </a:moveTo>
                  <a:lnTo>
                    <a:pt x="1500" y="365"/>
                  </a:lnTo>
                  <a:lnTo>
                    <a:pt x="1492" y="359"/>
                  </a:lnTo>
                  <a:lnTo>
                    <a:pt x="1484" y="361"/>
                  </a:lnTo>
                  <a:lnTo>
                    <a:pt x="1478" y="369"/>
                  </a:lnTo>
                  <a:lnTo>
                    <a:pt x="1480" y="377"/>
                  </a:lnTo>
                  <a:lnTo>
                    <a:pt x="1486" y="381"/>
                  </a:lnTo>
                  <a:lnTo>
                    <a:pt x="1496" y="381"/>
                  </a:lnTo>
                  <a:lnTo>
                    <a:pt x="1500" y="373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97" name="Line 169"/>
            <p:cNvSpPr>
              <a:spLocks noChangeShapeType="1"/>
            </p:cNvSpPr>
            <p:nvPr/>
          </p:nvSpPr>
          <p:spPr bwMode="auto">
            <a:xfrm>
              <a:off x="1138" y="1850"/>
              <a:ext cx="276" cy="86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98" name="Freeform 170"/>
            <p:cNvSpPr>
              <a:spLocks noEditPoints="1"/>
            </p:cNvSpPr>
            <p:nvPr/>
          </p:nvSpPr>
          <p:spPr bwMode="auto">
            <a:xfrm>
              <a:off x="1414" y="1595"/>
              <a:ext cx="315" cy="71"/>
            </a:xfrm>
            <a:custGeom>
              <a:avLst/>
              <a:gdLst>
                <a:gd name="T0" fmla="*/ 0 w 1660"/>
                <a:gd name="T1" fmla="*/ 0 h 291"/>
                <a:gd name="T2" fmla="*/ 0 w 1660"/>
                <a:gd name="T3" fmla="*/ 1 h 291"/>
                <a:gd name="T4" fmla="*/ 0 w 1660"/>
                <a:gd name="T5" fmla="*/ 1 h 291"/>
                <a:gd name="T6" fmla="*/ 1 w 1660"/>
                <a:gd name="T7" fmla="*/ 1 h 291"/>
                <a:gd name="T8" fmla="*/ 1 w 1660"/>
                <a:gd name="T9" fmla="*/ 1 h 291"/>
                <a:gd name="T10" fmla="*/ 1 w 1660"/>
                <a:gd name="T11" fmla="*/ 0 h 291"/>
                <a:gd name="T12" fmla="*/ 1 w 1660"/>
                <a:gd name="T13" fmla="*/ 0 h 291"/>
                <a:gd name="T14" fmla="*/ 0 w 1660"/>
                <a:gd name="T15" fmla="*/ 0 h 291"/>
                <a:gd name="T16" fmla="*/ 0 w 1660"/>
                <a:gd name="T17" fmla="*/ 0 h 291"/>
                <a:gd name="T18" fmla="*/ 60 w 1660"/>
                <a:gd name="T19" fmla="*/ 17 h 291"/>
                <a:gd name="T20" fmla="*/ 60 w 1660"/>
                <a:gd name="T21" fmla="*/ 16 h 291"/>
                <a:gd name="T22" fmla="*/ 59 w 1660"/>
                <a:gd name="T23" fmla="*/ 16 h 291"/>
                <a:gd name="T24" fmla="*/ 59 w 1660"/>
                <a:gd name="T25" fmla="*/ 16 h 291"/>
                <a:gd name="T26" fmla="*/ 59 w 1660"/>
                <a:gd name="T27" fmla="*/ 17 h 291"/>
                <a:gd name="T28" fmla="*/ 59 w 1660"/>
                <a:gd name="T29" fmla="*/ 17 h 291"/>
                <a:gd name="T30" fmla="*/ 59 w 1660"/>
                <a:gd name="T31" fmla="*/ 17 h 291"/>
                <a:gd name="T32" fmla="*/ 60 w 1660"/>
                <a:gd name="T33" fmla="*/ 17 h 291"/>
                <a:gd name="T34" fmla="*/ 60 w 1660"/>
                <a:gd name="T35" fmla="*/ 17 h 29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291"/>
                <a:gd name="T56" fmla="*/ 1660 w 1660"/>
                <a:gd name="T57" fmla="*/ 291 h 29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291"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4" y="0"/>
                  </a:lnTo>
                  <a:lnTo>
                    <a:pt x="6" y="2"/>
                  </a:lnTo>
                  <a:lnTo>
                    <a:pt x="0" y="10"/>
                  </a:lnTo>
                  <a:close/>
                  <a:moveTo>
                    <a:pt x="1660" y="281"/>
                  </a:moveTo>
                  <a:lnTo>
                    <a:pt x="1658" y="273"/>
                  </a:lnTo>
                  <a:lnTo>
                    <a:pt x="1650" y="269"/>
                  </a:lnTo>
                  <a:lnTo>
                    <a:pt x="1642" y="271"/>
                  </a:lnTo>
                  <a:lnTo>
                    <a:pt x="1638" y="279"/>
                  </a:lnTo>
                  <a:lnTo>
                    <a:pt x="1638" y="287"/>
                  </a:lnTo>
                  <a:lnTo>
                    <a:pt x="1646" y="291"/>
                  </a:lnTo>
                  <a:lnTo>
                    <a:pt x="1654" y="289"/>
                  </a:lnTo>
                  <a:lnTo>
                    <a:pt x="1660" y="281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99" name="Line 171"/>
            <p:cNvSpPr>
              <a:spLocks noChangeShapeType="1"/>
            </p:cNvSpPr>
            <p:nvPr/>
          </p:nvSpPr>
          <p:spPr bwMode="auto">
            <a:xfrm>
              <a:off x="1418" y="1598"/>
              <a:ext cx="306" cy="6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00" name="Freeform 172"/>
            <p:cNvSpPr>
              <a:spLocks noEditPoints="1"/>
            </p:cNvSpPr>
            <p:nvPr/>
          </p:nvSpPr>
          <p:spPr bwMode="auto">
            <a:xfrm>
              <a:off x="1414" y="1661"/>
              <a:ext cx="315" cy="98"/>
            </a:xfrm>
            <a:custGeom>
              <a:avLst/>
              <a:gdLst>
                <a:gd name="T0" fmla="*/ 60 w 1660"/>
                <a:gd name="T1" fmla="*/ 0 h 402"/>
                <a:gd name="T2" fmla="*/ 60 w 1660"/>
                <a:gd name="T3" fmla="*/ 0 h 402"/>
                <a:gd name="T4" fmla="*/ 59 w 1660"/>
                <a:gd name="T5" fmla="*/ 0 h 402"/>
                <a:gd name="T6" fmla="*/ 59 w 1660"/>
                <a:gd name="T7" fmla="*/ 0 h 402"/>
                <a:gd name="T8" fmla="*/ 59 w 1660"/>
                <a:gd name="T9" fmla="*/ 1 h 402"/>
                <a:gd name="T10" fmla="*/ 59 w 1660"/>
                <a:gd name="T11" fmla="*/ 1 h 402"/>
                <a:gd name="T12" fmla="*/ 59 w 1660"/>
                <a:gd name="T13" fmla="*/ 1 h 402"/>
                <a:gd name="T14" fmla="*/ 60 w 1660"/>
                <a:gd name="T15" fmla="*/ 1 h 402"/>
                <a:gd name="T16" fmla="*/ 60 w 1660"/>
                <a:gd name="T17" fmla="*/ 0 h 402"/>
                <a:gd name="T18" fmla="*/ 0 w 1660"/>
                <a:gd name="T19" fmla="*/ 23 h 402"/>
                <a:gd name="T20" fmla="*/ 0 w 1660"/>
                <a:gd name="T21" fmla="*/ 24 h 402"/>
                <a:gd name="T22" fmla="*/ 1 w 1660"/>
                <a:gd name="T23" fmla="*/ 24 h 402"/>
                <a:gd name="T24" fmla="*/ 1 w 1660"/>
                <a:gd name="T25" fmla="*/ 24 h 402"/>
                <a:gd name="T26" fmla="*/ 1 w 1660"/>
                <a:gd name="T27" fmla="*/ 23 h 402"/>
                <a:gd name="T28" fmla="*/ 1 w 1660"/>
                <a:gd name="T29" fmla="*/ 23 h 402"/>
                <a:gd name="T30" fmla="*/ 0 w 1660"/>
                <a:gd name="T31" fmla="*/ 23 h 402"/>
                <a:gd name="T32" fmla="*/ 0 w 1660"/>
                <a:gd name="T33" fmla="*/ 23 h 402"/>
                <a:gd name="T34" fmla="*/ 0 w 1660"/>
                <a:gd name="T35" fmla="*/ 23 h 40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402"/>
                <a:gd name="T56" fmla="*/ 1660 w 1660"/>
                <a:gd name="T57" fmla="*/ 402 h 40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402">
                  <a:moveTo>
                    <a:pt x="1660" y="8"/>
                  </a:moveTo>
                  <a:lnTo>
                    <a:pt x="1654" y="2"/>
                  </a:lnTo>
                  <a:lnTo>
                    <a:pt x="1646" y="0"/>
                  </a:lnTo>
                  <a:lnTo>
                    <a:pt x="1638" y="4"/>
                  </a:lnTo>
                  <a:lnTo>
                    <a:pt x="1638" y="14"/>
                  </a:lnTo>
                  <a:lnTo>
                    <a:pt x="1642" y="20"/>
                  </a:lnTo>
                  <a:lnTo>
                    <a:pt x="1650" y="22"/>
                  </a:lnTo>
                  <a:lnTo>
                    <a:pt x="1658" y="16"/>
                  </a:lnTo>
                  <a:lnTo>
                    <a:pt x="1660" y="8"/>
                  </a:lnTo>
                  <a:close/>
                  <a:moveTo>
                    <a:pt x="0" y="394"/>
                  </a:moveTo>
                  <a:lnTo>
                    <a:pt x="6" y="400"/>
                  </a:lnTo>
                  <a:lnTo>
                    <a:pt x="14" y="402"/>
                  </a:lnTo>
                  <a:lnTo>
                    <a:pt x="22" y="398"/>
                  </a:lnTo>
                  <a:lnTo>
                    <a:pt x="22" y="388"/>
                  </a:lnTo>
                  <a:lnTo>
                    <a:pt x="18" y="382"/>
                  </a:lnTo>
                  <a:lnTo>
                    <a:pt x="10" y="380"/>
                  </a:lnTo>
                  <a:lnTo>
                    <a:pt x="2" y="386"/>
                  </a:lnTo>
                  <a:lnTo>
                    <a:pt x="0" y="394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01" name="Line 173"/>
            <p:cNvSpPr>
              <a:spLocks noChangeShapeType="1"/>
            </p:cNvSpPr>
            <p:nvPr/>
          </p:nvSpPr>
          <p:spPr bwMode="auto">
            <a:xfrm flipH="1">
              <a:off x="1418" y="1664"/>
              <a:ext cx="306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02" name="Freeform 174"/>
            <p:cNvSpPr>
              <a:spLocks noEditPoints="1"/>
            </p:cNvSpPr>
            <p:nvPr/>
          </p:nvSpPr>
          <p:spPr bwMode="auto">
            <a:xfrm>
              <a:off x="1414" y="1934"/>
              <a:ext cx="281" cy="6"/>
            </a:xfrm>
            <a:custGeom>
              <a:avLst/>
              <a:gdLst>
                <a:gd name="T0" fmla="*/ 0 w 1481"/>
                <a:gd name="T1" fmla="*/ 1 h 24"/>
                <a:gd name="T2" fmla="*/ 0 w 1481"/>
                <a:gd name="T3" fmla="*/ 1 h 24"/>
                <a:gd name="T4" fmla="*/ 0 w 1481"/>
                <a:gd name="T5" fmla="*/ 2 h 24"/>
                <a:gd name="T6" fmla="*/ 1 w 1481"/>
                <a:gd name="T7" fmla="*/ 1 h 24"/>
                <a:gd name="T8" fmla="*/ 1 w 1481"/>
                <a:gd name="T9" fmla="*/ 1 h 24"/>
                <a:gd name="T10" fmla="*/ 1 w 1481"/>
                <a:gd name="T11" fmla="*/ 0 h 24"/>
                <a:gd name="T12" fmla="*/ 0 w 1481"/>
                <a:gd name="T13" fmla="*/ 0 h 24"/>
                <a:gd name="T14" fmla="*/ 0 w 1481"/>
                <a:gd name="T15" fmla="*/ 0 h 24"/>
                <a:gd name="T16" fmla="*/ 0 w 1481"/>
                <a:gd name="T17" fmla="*/ 1 h 24"/>
                <a:gd name="T18" fmla="*/ 53 w 1481"/>
                <a:gd name="T19" fmla="*/ 1 h 24"/>
                <a:gd name="T20" fmla="*/ 53 w 1481"/>
                <a:gd name="T21" fmla="*/ 0 h 24"/>
                <a:gd name="T22" fmla="*/ 53 w 1481"/>
                <a:gd name="T23" fmla="*/ 0 h 24"/>
                <a:gd name="T24" fmla="*/ 53 w 1481"/>
                <a:gd name="T25" fmla="*/ 0 h 24"/>
                <a:gd name="T26" fmla="*/ 52 w 1481"/>
                <a:gd name="T27" fmla="*/ 1 h 24"/>
                <a:gd name="T28" fmla="*/ 53 w 1481"/>
                <a:gd name="T29" fmla="*/ 1 h 24"/>
                <a:gd name="T30" fmla="*/ 53 w 1481"/>
                <a:gd name="T31" fmla="*/ 2 h 24"/>
                <a:gd name="T32" fmla="*/ 53 w 1481"/>
                <a:gd name="T33" fmla="*/ 1 h 24"/>
                <a:gd name="T34" fmla="*/ 53 w 1481"/>
                <a:gd name="T35" fmla="*/ 1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81"/>
                <a:gd name="T55" fmla="*/ 0 h 24"/>
                <a:gd name="T56" fmla="*/ 1481 w 148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81" h="24">
                  <a:moveTo>
                    <a:pt x="0" y="12"/>
                  </a:moveTo>
                  <a:lnTo>
                    <a:pt x="4" y="20"/>
                  </a:lnTo>
                  <a:lnTo>
                    <a:pt x="12" y="24"/>
                  </a:lnTo>
                  <a:lnTo>
                    <a:pt x="20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2" y="0"/>
                  </a:lnTo>
                  <a:lnTo>
                    <a:pt x="4" y="4"/>
                  </a:lnTo>
                  <a:lnTo>
                    <a:pt x="0" y="12"/>
                  </a:lnTo>
                  <a:close/>
                  <a:moveTo>
                    <a:pt x="1481" y="12"/>
                  </a:moveTo>
                  <a:lnTo>
                    <a:pt x="1477" y="4"/>
                  </a:lnTo>
                  <a:lnTo>
                    <a:pt x="1469" y="0"/>
                  </a:lnTo>
                  <a:lnTo>
                    <a:pt x="1461" y="4"/>
                  </a:lnTo>
                  <a:lnTo>
                    <a:pt x="1457" y="12"/>
                  </a:lnTo>
                  <a:lnTo>
                    <a:pt x="1461" y="20"/>
                  </a:lnTo>
                  <a:lnTo>
                    <a:pt x="1469" y="24"/>
                  </a:lnTo>
                  <a:lnTo>
                    <a:pt x="1477" y="20"/>
                  </a:lnTo>
                  <a:lnTo>
                    <a:pt x="1481" y="12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103" name="Line 175"/>
            <p:cNvSpPr>
              <a:spLocks noChangeShapeType="1"/>
            </p:cNvSpPr>
            <p:nvPr/>
          </p:nvSpPr>
          <p:spPr bwMode="auto">
            <a:xfrm>
              <a:off x="1418" y="1937"/>
              <a:ext cx="272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04" name="Line 176"/>
            <p:cNvSpPr>
              <a:spLocks noChangeShapeType="1"/>
            </p:cNvSpPr>
            <p:nvPr/>
          </p:nvSpPr>
          <p:spPr bwMode="auto">
            <a:xfrm flipH="1" flipV="1">
              <a:off x="1692" y="1937"/>
              <a:ext cx="149" cy="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05" name="Line 177"/>
            <p:cNvSpPr>
              <a:spLocks noChangeShapeType="1"/>
            </p:cNvSpPr>
            <p:nvPr/>
          </p:nvSpPr>
          <p:spPr bwMode="auto">
            <a:xfrm>
              <a:off x="1416" y="1466"/>
              <a:ext cx="0" cy="13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06" name="Line 178"/>
            <p:cNvSpPr>
              <a:spLocks noChangeShapeType="1"/>
            </p:cNvSpPr>
            <p:nvPr/>
          </p:nvSpPr>
          <p:spPr bwMode="auto">
            <a:xfrm flipV="1">
              <a:off x="1008" y="1849"/>
              <a:ext cx="127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07" name="Line 179"/>
            <p:cNvSpPr>
              <a:spLocks noChangeShapeType="1"/>
            </p:cNvSpPr>
            <p:nvPr/>
          </p:nvSpPr>
          <p:spPr bwMode="auto">
            <a:xfrm flipH="1">
              <a:off x="1726" y="1543"/>
              <a:ext cx="98" cy="12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108" name="Rectangle 180"/>
            <p:cNvSpPr>
              <a:spLocks noChangeArrowheads="1"/>
            </p:cNvSpPr>
            <p:nvPr/>
          </p:nvSpPr>
          <p:spPr bwMode="auto">
            <a:xfrm>
              <a:off x="1193" y="157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09" name="Rectangle 181"/>
            <p:cNvSpPr>
              <a:spLocks noChangeArrowheads="1"/>
            </p:cNvSpPr>
            <p:nvPr/>
          </p:nvSpPr>
          <p:spPr bwMode="auto">
            <a:xfrm>
              <a:off x="1184" y="183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10" name="Rectangle 182"/>
            <p:cNvSpPr>
              <a:spLocks noChangeArrowheads="1"/>
            </p:cNvSpPr>
            <p:nvPr/>
          </p:nvSpPr>
          <p:spPr bwMode="auto">
            <a:xfrm>
              <a:off x="1448" y="1564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11" name="Rectangle 183"/>
            <p:cNvSpPr>
              <a:spLocks noChangeArrowheads="1"/>
            </p:cNvSpPr>
            <p:nvPr/>
          </p:nvSpPr>
          <p:spPr bwMode="auto">
            <a:xfrm>
              <a:off x="1448" y="171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12" name="Rectangle 184"/>
            <p:cNvSpPr>
              <a:spLocks noChangeArrowheads="1"/>
            </p:cNvSpPr>
            <p:nvPr/>
          </p:nvSpPr>
          <p:spPr bwMode="auto">
            <a:xfrm>
              <a:off x="1448" y="1915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13" name="Rectangle 185"/>
            <p:cNvSpPr>
              <a:spLocks noChangeArrowheads="1"/>
            </p:cNvSpPr>
            <p:nvPr/>
          </p:nvSpPr>
          <p:spPr bwMode="auto">
            <a:xfrm>
              <a:off x="1757" y="1634"/>
              <a:ext cx="37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114" name="Rectangle 186"/>
            <p:cNvSpPr>
              <a:spLocks noChangeArrowheads="1"/>
            </p:cNvSpPr>
            <p:nvPr/>
          </p:nvSpPr>
          <p:spPr bwMode="auto">
            <a:xfrm>
              <a:off x="1721" y="190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cxnSp>
          <p:nvCxnSpPr>
            <p:cNvPr id="37115" name="AutoShape 187"/>
            <p:cNvCxnSpPr>
              <a:cxnSpLocks noChangeShapeType="1"/>
              <a:stCxn id="37108" idx="3"/>
              <a:endCxn id="37110" idx="1"/>
            </p:cNvCxnSpPr>
            <p:nvPr/>
          </p:nvCxnSpPr>
          <p:spPr bwMode="auto">
            <a:xfrm flipV="1">
              <a:off x="1229" y="1599"/>
              <a:ext cx="219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16" name="AutoShape 188"/>
            <p:cNvCxnSpPr>
              <a:cxnSpLocks noChangeShapeType="1"/>
              <a:stCxn id="37108" idx="3"/>
              <a:endCxn id="37111" idx="1"/>
            </p:cNvCxnSpPr>
            <p:nvPr/>
          </p:nvCxnSpPr>
          <p:spPr bwMode="auto">
            <a:xfrm>
              <a:off x="1229" y="1611"/>
              <a:ext cx="219" cy="14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17" name="AutoShape 189"/>
            <p:cNvCxnSpPr>
              <a:cxnSpLocks noChangeShapeType="1"/>
              <a:stCxn id="37109" idx="3"/>
              <a:endCxn id="37111" idx="1"/>
            </p:cNvCxnSpPr>
            <p:nvPr/>
          </p:nvCxnSpPr>
          <p:spPr bwMode="auto">
            <a:xfrm flipV="1">
              <a:off x="1220" y="1751"/>
              <a:ext cx="228" cy="11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18" name="AutoShape 190"/>
            <p:cNvCxnSpPr>
              <a:cxnSpLocks noChangeShapeType="1"/>
              <a:stCxn id="37109" idx="3"/>
              <a:endCxn id="37112" idx="1"/>
            </p:cNvCxnSpPr>
            <p:nvPr/>
          </p:nvCxnSpPr>
          <p:spPr bwMode="auto">
            <a:xfrm>
              <a:off x="1220" y="1868"/>
              <a:ext cx="228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19" name="AutoShape 191"/>
            <p:cNvCxnSpPr>
              <a:cxnSpLocks noChangeShapeType="1"/>
              <a:stCxn id="37111" idx="3"/>
              <a:endCxn id="37113" idx="1"/>
            </p:cNvCxnSpPr>
            <p:nvPr/>
          </p:nvCxnSpPr>
          <p:spPr bwMode="auto">
            <a:xfrm flipV="1">
              <a:off x="1484" y="1669"/>
              <a:ext cx="273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20" name="AutoShape 192"/>
            <p:cNvCxnSpPr>
              <a:cxnSpLocks noChangeShapeType="1"/>
              <a:stCxn id="37112" idx="3"/>
              <a:endCxn id="37114" idx="1"/>
            </p:cNvCxnSpPr>
            <p:nvPr/>
          </p:nvCxnSpPr>
          <p:spPr bwMode="auto">
            <a:xfrm flipV="1">
              <a:off x="1484" y="1938"/>
              <a:ext cx="237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21" name="AutoShape 193"/>
            <p:cNvCxnSpPr>
              <a:cxnSpLocks noChangeShapeType="1"/>
              <a:stCxn id="37114" idx="0"/>
              <a:endCxn id="37113" idx="2"/>
            </p:cNvCxnSpPr>
            <p:nvPr/>
          </p:nvCxnSpPr>
          <p:spPr bwMode="auto">
            <a:xfrm flipV="1">
              <a:off x="1739" y="1704"/>
              <a:ext cx="37" cy="19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22" name="AutoShape 194"/>
            <p:cNvCxnSpPr>
              <a:cxnSpLocks noChangeShapeType="1"/>
              <a:stCxn id="37109" idx="0"/>
              <a:endCxn id="37108" idx="2"/>
            </p:cNvCxnSpPr>
            <p:nvPr/>
          </p:nvCxnSpPr>
          <p:spPr bwMode="auto">
            <a:xfrm flipV="1">
              <a:off x="1202" y="1646"/>
              <a:ext cx="9" cy="18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23" name="AutoShape 195"/>
            <p:cNvCxnSpPr>
              <a:cxnSpLocks noChangeShapeType="1"/>
              <a:stCxn id="37110" idx="3"/>
              <a:endCxn id="37113" idx="1"/>
            </p:cNvCxnSpPr>
            <p:nvPr/>
          </p:nvCxnSpPr>
          <p:spPr bwMode="auto">
            <a:xfrm>
              <a:off x="1484" y="1599"/>
              <a:ext cx="273" cy="7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24" name="AutoShape 196"/>
            <p:cNvCxnSpPr>
              <a:cxnSpLocks noChangeShapeType="1"/>
              <a:endCxn id="37108" idx="1"/>
            </p:cNvCxnSpPr>
            <p:nvPr/>
          </p:nvCxnSpPr>
          <p:spPr bwMode="auto">
            <a:xfrm>
              <a:off x="1100" y="1557"/>
              <a:ext cx="93" cy="5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25" name="AutoShape 197"/>
            <p:cNvCxnSpPr>
              <a:cxnSpLocks noChangeShapeType="1"/>
              <a:endCxn id="37109" idx="1"/>
            </p:cNvCxnSpPr>
            <p:nvPr/>
          </p:nvCxnSpPr>
          <p:spPr bwMode="auto">
            <a:xfrm flipV="1">
              <a:off x="1109" y="1868"/>
              <a:ext cx="75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26" name="AutoShape 198"/>
            <p:cNvCxnSpPr>
              <a:cxnSpLocks noChangeShapeType="1"/>
              <a:stCxn id="37110" idx="0"/>
            </p:cNvCxnSpPr>
            <p:nvPr/>
          </p:nvCxnSpPr>
          <p:spPr bwMode="auto">
            <a:xfrm flipV="1">
              <a:off x="1466" y="1503"/>
              <a:ext cx="19" cy="6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27" name="AutoShape 199"/>
            <p:cNvCxnSpPr>
              <a:cxnSpLocks noChangeShapeType="1"/>
              <a:stCxn id="37114" idx="3"/>
              <a:endCxn id="37131" idx="1"/>
            </p:cNvCxnSpPr>
            <p:nvPr/>
          </p:nvCxnSpPr>
          <p:spPr bwMode="auto">
            <a:xfrm>
              <a:off x="1757" y="1938"/>
              <a:ext cx="19" cy="1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128" name="AutoShape 200"/>
            <p:cNvCxnSpPr>
              <a:cxnSpLocks noChangeShapeType="1"/>
              <a:stCxn id="37113" idx="3"/>
            </p:cNvCxnSpPr>
            <p:nvPr/>
          </p:nvCxnSpPr>
          <p:spPr bwMode="auto">
            <a:xfrm flipV="1">
              <a:off x="1794" y="1576"/>
              <a:ext cx="54" cy="9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7129" name="Text Box 201"/>
            <p:cNvSpPr txBox="1">
              <a:spLocks noChangeArrowheads="1"/>
            </p:cNvSpPr>
            <p:nvPr/>
          </p:nvSpPr>
          <p:spPr bwMode="auto">
            <a:xfrm>
              <a:off x="1012" y="146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A</a:t>
              </a:r>
            </a:p>
          </p:txBody>
        </p:sp>
        <p:sp>
          <p:nvSpPr>
            <p:cNvPr id="37130" name="Text Box 202"/>
            <p:cNvSpPr txBox="1">
              <a:spLocks noChangeArrowheads="1"/>
            </p:cNvSpPr>
            <p:nvPr/>
          </p:nvSpPr>
          <p:spPr bwMode="auto">
            <a:xfrm>
              <a:off x="1008" y="185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B</a:t>
              </a:r>
            </a:p>
          </p:txBody>
        </p:sp>
        <p:sp>
          <p:nvSpPr>
            <p:cNvPr id="37131" name="Text Box 203"/>
            <p:cNvSpPr txBox="1">
              <a:spLocks noChangeArrowheads="1"/>
            </p:cNvSpPr>
            <p:nvPr/>
          </p:nvSpPr>
          <p:spPr bwMode="auto">
            <a:xfrm>
              <a:off x="1776" y="1889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E</a:t>
              </a:r>
            </a:p>
          </p:txBody>
        </p:sp>
        <p:sp>
          <p:nvSpPr>
            <p:cNvPr id="37132" name="Text Box 204"/>
            <p:cNvSpPr txBox="1">
              <a:spLocks noChangeArrowheads="1"/>
            </p:cNvSpPr>
            <p:nvPr/>
          </p:nvSpPr>
          <p:spPr bwMode="auto">
            <a:xfrm>
              <a:off x="1780" y="1474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D</a:t>
              </a:r>
            </a:p>
          </p:txBody>
        </p:sp>
        <p:sp>
          <p:nvSpPr>
            <p:cNvPr id="37133" name="Text Box 205"/>
            <p:cNvSpPr txBox="1">
              <a:spLocks noChangeArrowheads="1"/>
            </p:cNvSpPr>
            <p:nvPr/>
          </p:nvSpPr>
          <p:spPr bwMode="auto">
            <a:xfrm>
              <a:off x="1401" y="1392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C</a:t>
              </a:r>
            </a:p>
          </p:txBody>
        </p:sp>
      </p:grpSp>
      <p:sp>
        <p:nvSpPr>
          <p:cNvPr id="36872" name="AutoShape 206"/>
          <p:cNvSpPr>
            <a:spLocks noChangeArrowheads="1"/>
          </p:cNvSpPr>
          <p:nvPr/>
        </p:nvSpPr>
        <p:spPr bwMode="auto">
          <a:xfrm>
            <a:off x="6369050" y="1981200"/>
            <a:ext cx="1371600" cy="914400"/>
          </a:xfrm>
          <a:prstGeom prst="wedgeRectCallout">
            <a:avLst>
              <a:gd name="adj1" fmla="val -26620"/>
              <a:gd name="adj2" fmla="val 120833"/>
            </a:avLst>
          </a:prstGeom>
          <a:solidFill>
            <a:srgbClr val="FFFF9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/>
          <a:lstStyle/>
          <a:p>
            <a:pPr algn="ctr"/>
            <a:endParaRPr lang="en-US"/>
          </a:p>
        </p:txBody>
      </p:sp>
      <p:grpSp>
        <p:nvGrpSpPr>
          <p:cNvPr id="36873" name="Group 207"/>
          <p:cNvGrpSpPr>
            <a:grpSpLocks/>
          </p:cNvGrpSpPr>
          <p:nvPr/>
        </p:nvGrpSpPr>
        <p:grpSpPr bwMode="auto">
          <a:xfrm>
            <a:off x="6292850" y="1905000"/>
            <a:ext cx="1479550" cy="1000125"/>
            <a:chOff x="1008" y="1392"/>
            <a:chExt cx="932" cy="630"/>
          </a:xfrm>
        </p:grpSpPr>
        <p:sp>
          <p:nvSpPr>
            <p:cNvPr id="37050" name="Freeform 208"/>
            <p:cNvSpPr>
              <a:spLocks noEditPoints="1"/>
            </p:cNvSpPr>
            <p:nvPr/>
          </p:nvSpPr>
          <p:spPr bwMode="auto">
            <a:xfrm>
              <a:off x="1134" y="1595"/>
              <a:ext cx="284" cy="6"/>
            </a:xfrm>
            <a:custGeom>
              <a:avLst/>
              <a:gdLst>
                <a:gd name="T0" fmla="*/ 54 w 1500"/>
                <a:gd name="T1" fmla="*/ 1 h 22"/>
                <a:gd name="T2" fmla="*/ 54 w 1500"/>
                <a:gd name="T3" fmla="*/ 0 h 22"/>
                <a:gd name="T4" fmla="*/ 53 w 1500"/>
                <a:gd name="T5" fmla="*/ 0 h 22"/>
                <a:gd name="T6" fmla="*/ 53 w 1500"/>
                <a:gd name="T7" fmla="*/ 0 h 22"/>
                <a:gd name="T8" fmla="*/ 53 w 1500"/>
                <a:gd name="T9" fmla="*/ 1 h 22"/>
                <a:gd name="T10" fmla="*/ 53 w 1500"/>
                <a:gd name="T11" fmla="*/ 1 h 22"/>
                <a:gd name="T12" fmla="*/ 53 w 1500"/>
                <a:gd name="T13" fmla="*/ 2 h 22"/>
                <a:gd name="T14" fmla="*/ 54 w 1500"/>
                <a:gd name="T15" fmla="*/ 1 h 22"/>
                <a:gd name="T16" fmla="*/ 54 w 1500"/>
                <a:gd name="T17" fmla="*/ 1 h 22"/>
                <a:gd name="T18" fmla="*/ 0 w 1500"/>
                <a:gd name="T19" fmla="*/ 1 h 22"/>
                <a:gd name="T20" fmla="*/ 0 w 1500"/>
                <a:gd name="T21" fmla="*/ 1 h 22"/>
                <a:gd name="T22" fmla="*/ 0 w 1500"/>
                <a:gd name="T23" fmla="*/ 2 h 22"/>
                <a:gd name="T24" fmla="*/ 1 w 1500"/>
                <a:gd name="T25" fmla="*/ 1 h 22"/>
                <a:gd name="T26" fmla="*/ 1 w 1500"/>
                <a:gd name="T27" fmla="*/ 1 h 22"/>
                <a:gd name="T28" fmla="*/ 1 w 1500"/>
                <a:gd name="T29" fmla="*/ 0 h 22"/>
                <a:gd name="T30" fmla="*/ 0 w 1500"/>
                <a:gd name="T31" fmla="*/ 0 h 22"/>
                <a:gd name="T32" fmla="*/ 0 w 1500"/>
                <a:gd name="T33" fmla="*/ 0 h 22"/>
                <a:gd name="T34" fmla="*/ 0 w 1500"/>
                <a:gd name="T35" fmla="*/ 1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22"/>
                <a:gd name="T56" fmla="*/ 1500 w 1500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22">
                  <a:moveTo>
                    <a:pt x="1500" y="10"/>
                  </a:moveTo>
                  <a:lnTo>
                    <a:pt x="1498" y="2"/>
                  </a:lnTo>
                  <a:lnTo>
                    <a:pt x="1490" y="0"/>
                  </a:lnTo>
                  <a:lnTo>
                    <a:pt x="1482" y="2"/>
                  </a:lnTo>
                  <a:lnTo>
                    <a:pt x="1478" y="10"/>
                  </a:lnTo>
                  <a:lnTo>
                    <a:pt x="1482" y="18"/>
                  </a:lnTo>
                  <a:lnTo>
                    <a:pt x="1490" y="22"/>
                  </a:lnTo>
                  <a:lnTo>
                    <a:pt x="1498" y="18"/>
                  </a:lnTo>
                  <a:lnTo>
                    <a:pt x="1500" y="10"/>
                  </a:lnTo>
                  <a:close/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18"/>
                  </a:lnTo>
                  <a:lnTo>
                    <a:pt x="21" y="10"/>
                  </a:lnTo>
                  <a:lnTo>
                    <a:pt x="18" y="2"/>
                  </a:lnTo>
                  <a:lnTo>
                    <a:pt x="10" y="0"/>
                  </a:lnTo>
                  <a:lnTo>
                    <a:pt x="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51" name="Line 209"/>
            <p:cNvSpPr>
              <a:spLocks noChangeShapeType="1"/>
            </p:cNvSpPr>
            <p:nvPr/>
          </p:nvSpPr>
          <p:spPr bwMode="auto">
            <a:xfrm flipH="1">
              <a:off x="1138" y="1598"/>
              <a:ext cx="276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52" name="Freeform 210"/>
            <p:cNvSpPr>
              <a:spLocks noEditPoints="1"/>
            </p:cNvSpPr>
            <p:nvPr/>
          </p:nvSpPr>
          <p:spPr bwMode="auto">
            <a:xfrm>
              <a:off x="1134" y="1753"/>
              <a:ext cx="284" cy="99"/>
            </a:xfrm>
            <a:custGeom>
              <a:avLst/>
              <a:gdLst>
                <a:gd name="T0" fmla="*/ 0 w 1500"/>
                <a:gd name="T1" fmla="*/ 24 h 403"/>
                <a:gd name="T2" fmla="*/ 0 w 1500"/>
                <a:gd name="T3" fmla="*/ 24 h 403"/>
                <a:gd name="T4" fmla="*/ 1 w 1500"/>
                <a:gd name="T5" fmla="*/ 24 h 403"/>
                <a:gd name="T6" fmla="*/ 1 w 1500"/>
                <a:gd name="T7" fmla="*/ 24 h 403"/>
                <a:gd name="T8" fmla="*/ 1 w 1500"/>
                <a:gd name="T9" fmla="*/ 24 h 403"/>
                <a:gd name="T10" fmla="*/ 1 w 1500"/>
                <a:gd name="T11" fmla="*/ 23 h 403"/>
                <a:gd name="T12" fmla="*/ 0 w 1500"/>
                <a:gd name="T13" fmla="*/ 23 h 403"/>
                <a:gd name="T14" fmla="*/ 0 w 1500"/>
                <a:gd name="T15" fmla="*/ 23 h 403"/>
                <a:gd name="T16" fmla="*/ 0 w 1500"/>
                <a:gd name="T17" fmla="*/ 24 h 403"/>
                <a:gd name="T18" fmla="*/ 54 w 1500"/>
                <a:gd name="T19" fmla="*/ 0 h 403"/>
                <a:gd name="T20" fmla="*/ 54 w 1500"/>
                <a:gd name="T21" fmla="*/ 0 h 403"/>
                <a:gd name="T22" fmla="*/ 53 w 1500"/>
                <a:gd name="T23" fmla="*/ 0 h 403"/>
                <a:gd name="T24" fmla="*/ 53 w 1500"/>
                <a:gd name="T25" fmla="*/ 0 h 403"/>
                <a:gd name="T26" fmla="*/ 53 w 1500"/>
                <a:gd name="T27" fmla="*/ 1 h 403"/>
                <a:gd name="T28" fmla="*/ 53 w 1500"/>
                <a:gd name="T29" fmla="*/ 1 h 403"/>
                <a:gd name="T30" fmla="*/ 53 w 1500"/>
                <a:gd name="T31" fmla="*/ 1 h 403"/>
                <a:gd name="T32" fmla="*/ 54 w 1500"/>
                <a:gd name="T33" fmla="*/ 1 h 403"/>
                <a:gd name="T34" fmla="*/ 54 w 1500"/>
                <a:gd name="T35" fmla="*/ 0 h 40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403"/>
                <a:gd name="T56" fmla="*/ 1500 w 1500"/>
                <a:gd name="T57" fmla="*/ 403 h 40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403">
                  <a:moveTo>
                    <a:pt x="0" y="395"/>
                  </a:moveTo>
                  <a:lnTo>
                    <a:pt x="4" y="403"/>
                  </a:lnTo>
                  <a:lnTo>
                    <a:pt x="14" y="403"/>
                  </a:lnTo>
                  <a:lnTo>
                    <a:pt x="20" y="399"/>
                  </a:lnTo>
                  <a:lnTo>
                    <a:pt x="21" y="391"/>
                  </a:lnTo>
                  <a:lnTo>
                    <a:pt x="16" y="383"/>
                  </a:lnTo>
                  <a:lnTo>
                    <a:pt x="8" y="381"/>
                  </a:lnTo>
                  <a:lnTo>
                    <a:pt x="0" y="387"/>
                  </a:lnTo>
                  <a:lnTo>
                    <a:pt x="0" y="395"/>
                  </a:lnTo>
                  <a:close/>
                  <a:moveTo>
                    <a:pt x="1500" y="8"/>
                  </a:moveTo>
                  <a:lnTo>
                    <a:pt x="1496" y="2"/>
                  </a:lnTo>
                  <a:lnTo>
                    <a:pt x="1486" y="0"/>
                  </a:lnTo>
                  <a:lnTo>
                    <a:pt x="1480" y="6"/>
                  </a:lnTo>
                  <a:lnTo>
                    <a:pt x="1478" y="14"/>
                  </a:lnTo>
                  <a:lnTo>
                    <a:pt x="1484" y="22"/>
                  </a:lnTo>
                  <a:lnTo>
                    <a:pt x="1492" y="22"/>
                  </a:lnTo>
                  <a:lnTo>
                    <a:pt x="1500" y="18"/>
                  </a:lnTo>
                  <a:lnTo>
                    <a:pt x="1500" y="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53" name="Line 211"/>
            <p:cNvSpPr>
              <a:spLocks noChangeShapeType="1"/>
            </p:cNvSpPr>
            <p:nvPr/>
          </p:nvSpPr>
          <p:spPr bwMode="auto">
            <a:xfrm flipV="1">
              <a:off x="1138" y="1757"/>
              <a:ext cx="276" cy="9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54" name="Freeform 212"/>
            <p:cNvSpPr>
              <a:spLocks noEditPoints="1"/>
            </p:cNvSpPr>
            <p:nvPr/>
          </p:nvSpPr>
          <p:spPr bwMode="auto">
            <a:xfrm>
              <a:off x="1134" y="1846"/>
              <a:ext cx="284" cy="93"/>
            </a:xfrm>
            <a:custGeom>
              <a:avLst/>
              <a:gdLst>
                <a:gd name="T0" fmla="*/ 0 w 1500"/>
                <a:gd name="T1" fmla="*/ 0 h 381"/>
                <a:gd name="T2" fmla="*/ 0 w 1500"/>
                <a:gd name="T3" fmla="*/ 1 h 381"/>
                <a:gd name="T4" fmla="*/ 0 w 1500"/>
                <a:gd name="T5" fmla="*/ 1 h 381"/>
                <a:gd name="T6" fmla="*/ 1 w 1500"/>
                <a:gd name="T7" fmla="*/ 1 h 381"/>
                <a:gd name="T8" fmla="*/ 1 w 1500"/>
                <a:gd name="T9" fmla="*/ 1 h 381"/>
                <a:gd name="T10" fmla="*/ 1 w 1500"/>
                <a:gd name="T11" fmla="*/ 0 h 381"/>
                <a:gd name="T12" fmla="*/ 1 w 1500"/>
                <a:gd name="T13" fmla="*/ 0 h 381"/>
                <a:gd name="T14" fmla="*/ 0 w 1500"/>
                <a:gd name="T15" fmla="*/ 0 h 381"/>
                <a:gd name="T16" fmla="*/ 0 w 1500"/>
                <a:gd name="T17" fmla="*/ 0 h 381"/>
                <a:gd name="T18" fmla="*/ 54 w 1500"/>
                <a:gd name="T19" fmla="*/ 22 h 381"/>
                <a:gd name="T20" fmla="*/ 54 w 1500"/>
                <a:gd name="T21" fmla="*/ 22 h 381"/>
                <a:gd name="T22" fmla="*/ 53 w 1500"/>
                <a:gd name="T23" fmla="*/ 21 h 381"/>
                <a:gd name="T24" fmla="*/ 53 w 1500"/>
                <a:gd name="T25" fmla="*/ 21 h 381"/>
                <a:gd name="T26" fmla="*/ 53 w 1500"/>
                <a:gd name="T27" fmla="*/ 22 h 381"/>
                <a:gd name="T28" fmla="*/ 53 w 1500"/>
                <a:gd name="T29" fmla="*/ 22 h 381"/>
                <a:gd name="T30" fmla="*/ 53 w 1500"/>
                <a:gd name="T31" fmla="*/ 23 h 381"/>
                <a:gd name="T32" fmla="*/ 54 w 1500"/>
                <a:gd name="T33" fmla="*/ 23 h 381"/>
                <a:gd name="T34" fmla="*/ 54 w 1500"/>
                <a:gd name="T35" fmla="*/ 22 h 3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381"/>
                <a:gd name="T56" fmla="*/ 1500 w 1500"/>
                <a:gd name="T57" fmla="*/ 381 h 3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381">
                  <a:moveTo>
                    <a:pt x="0" y="10"/>
                  </a:moveTo>
                  <a:lnTo>
                    <a:pt x="2" y="18"/>
                  </a:lnTo>
                  <a:lnTo>
                    <a:pt x="8" y="22"/>
                  </a:lnTo>
                  <a:lnTo>
                    <a:pt x="16" y="22"/>
                  </a:lnTo>
                  <a:lnTo>
                    <a:pt x="21" y="14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10"/>
                  </a:lnTo>
                  <a:close/>
                  <a:moveTo>
                    <a:pt x="1500" y="373"/>
                  </a:moveTo>
                  <a:lnTo>
                    <a:pt x="1500" y="365"/>
                  </a:lnTo>
                  <a:lnTo>
                    <a:pt x="1492" y="359"/>
                  </a:lnTo>
                  <a:lnTo>
                    <a:pt x="1484" y="361"/>
                  </a:lnTo>
                  <a:lnTo>
                    <a:pt x="1478" y="369"/>
                  </a:lnTo>
                  <a:lnTo>
                    <a:pt x="1480" y="377"/>
                  </a:lnTo>
                  <a:lnTo>
                    <a:pt x="1486" y="381"/>
                  </a:lnTo>
                  <a:lnTo>
                    <a:pt x="1496" y="381"/>
                  </a:lnTo>
                  <a:lnTo>
                    <a:pt x="1500" y="373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55" name="Line 213"/>
            <p:cNvSpPr>
              <a:spLocks noChangeShapeType="1"/>
            </p:cNvSpPr>
            <p:nvPr/>
          </p:nvSpPr>
          <p:spPr bwMode="auto">
            <a:xfrm>
              <a:off x="1138" y="1850"/>
              <a:ext cx="276" cy="86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56" name="Freeform 214"/>
            <p:cNvSpPr>
              <a:spLocks noEditPoints="1"/>
            </p:cNvSpPr>
            <p:nvPr/>
          </p:nvSpPr>
          <p:spPr bwMode="auto">
            <a:xfrm>
              <a:off x="1414" y="1595"/>
              <a:ext cx="315" cy="71"/>
            </a:xfrm>
            <a:custGeom>
              <a:avLst/>
              <a:gdLst>
                <a:gd name="T0" fmla="*/ 0 w 1660"/>
                <a:gd name="T1" fmla="*/ 0 h 291"/>
                <a:gd name="T2" fmla="*/ 0 w 1660"/>
                <a:gd name="T3" fmla="*/ 1 h 291"/>
                <a:gd name="T4" fmla="*/ 0 w 1660"/>
                <a:gd name="T5" fmla="*/ 1 h 291"/>
                <a:gd name="T6" fmla="*/ 1 w 1660"/>
                <a:gd name="T7" fmla="*/ 1 h 291"/>
                <a:gd name="T8" fmla="*/ 1 w 1660"/>
                <a:gd name="T9" fmla="*/ 1 h 291"/>
                <a:gd name="T10" fmla="*/ 1 w 1660"/>
                <a:gd name="T11" fmla="*/ 0 h 291"/>
                <a:gd name="T12" fmla="*/ 1 w 1660"/>
                <a:gd name="T13" fmla="*/ 0 h 291"/>
                <a:gd name="T14" fmla="*/ 0 w 1660"/>
                <a:gd name="T15" fmla="*/ 0 h 291"/>
                <a:gd name="T16" fmla="*/ 0 w 1660"/>
                <a:gd name="T17" fmla="*/ 0 h 291"/>
                <a:gd name="T18" fmla="*/ 60 w 1660"/>
                <a:gd name="T19" fmla="*/ 17 h 291"/>
                <a:gd name="T20" fmla="*/ 60 w 1660"/>
                <a:gd name="T21" fmla="*/ 16 h 291"/>
                <a:gd name="T22" fmla="*/ 59 w 1660"/>
                <a:gd name="T23" fmla="*/ 16 h 291"/>
                <a:gd name="T24" fmla="*/ 59 w 1660"/>
                <a:gd name="T25" fmla="*/ 16 h 291"/>
                <a:gd name="T26" fmla="*/ 59 w 1660"/>
                <a:gd name="T27" fmla="*/ 17 h 291"/>
                <a:gd name="T28" fmla="*/ 59 w 1660"/>
                <a:gd name="T29" fmla="*/ 17 h 291"/>
                <a:gd name="T30" fmla="*/ 59 w 1660"/>
                <a:gd name="T31" fmla="*/ 17 h 291"/>
                <a:gd name="T32" fmla="*/ 60 w 1660"/>
                <a:gd name="T33" fmla="*/ 17 h 291"/>
                <a:gd name="T34" fmla="*/ 60 w 1660"/>
                <a:gd name="T35" fmla="*/ 17 h 29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291"/>
                <a:gd name="T56" fmla="*/ 1660 w 1660"/>
                <a:gd name="T57" fmla="*/ 291 h 29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291"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4" y="0"/>
                  </a:lnTo>
                  <a:lnTo>
                    <a:pt x="6" y="2"/>
                  </a:lnTo>
                  <a:lnTo>
                    <a:pt x="0" y="10"/>
                  </a:lnTo>
                  <a:close/>
                  <a:moveTo>
                    <a:pt x="1660" y="281"/>
                  </a:moveTo>
                  <a:lnTo>
                    <a:pt x="1658" y="273"/>
                  </a:lnTo>
                  <a:lnTo>
                    <a:pt x="1650" y="269"/>
                  </a:lnTo>
                  <a:lnTo>
                    <a:pt x="1642" y="271"/>
                  </a:lnTo>
                  <a:lnTo>
                    <a:pt x="1638" y="279"/>
                  </a:lnTo>
                  <a:lnTo>
                    <a:pt x="1638" y="287"/>
                  </a:lnTo>
                  <a:lnTo>
                    <a:pt x="1646" y="291"/>
                  </a:lnTo>
                  <a:lnTo>
                    <a:pt x="1654" y="289"/>
                  </a:lnTo>
                  <a:lnTo>
                    <a:pt x="1660" y="281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57" name="Line 215"/>
            <p:cNvSpPr>
              <a:spLocks noChangeShapeType="1"/>
            </p:cNvSpPr>
            <p:nvPr/>
          </p:nvSpPr>
          <p:spPr bwMode="auto">
            <a:xfrm>
              <a:off x="1418" y="1598"/>
              <a:ext cx="306" cy="6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58" name="Freeform 216"/>
            <p:cNvSpPr>
              <a:spLocks noEditPoints="1"/>
            </p:cNvSpPr>
            <p:nvPr/>
          </p:nvSpPr>
          <p:spPr bwMode="auto">
            <a:xfrm>
              <a:off x="1414" y="1661"/>
              <a:ext cx="315" cy="98"/>
            </a:xfrm>
            <a:custGeom>
              <a:avLst/>
              <a:gdLst>
                <a:gd name="T0" fmla="*/ 60 w 1660"/>
                <a:gd name="T1" fmla="*/ 0 h 402"/>
                <a:gd name="T2" fmla="*/ 60 w 1660"/>
                <a:gd name="T3" fmla="*/ 0 h 402"/>
                <a:gd name="T4" fmla="*/ 59 w 1660"/>
                <a:gd name="T5" fmla="*/ 0 h 402"/>
                <a:gd name="T6" fmla="*/ 59 w 1660"/>
                <a:gd name="T7" fmla="*/ 0 h 402"/>
                <a:gd name="T8" fmla="*/ 59 w 1660"/>
                <a:gd name="T9" fmla="*/ 1 h 402"/>
                <a:gd name="T10" fmla="*/ 59 w 1660"/>
                <a:gd name="T11" fmla="*/ 1 h 402"/>
                <a:gd name="T12" fmla="*/ 59 w 1660"/>
                <a:gd name="T13" fmla="*/ 1 h 402"/>
                <a:gd name="T14" fmla="*/ 60 w 1660"/>
                <a:gd name="T15" fmla="*/ 1 h 402"/>
                <a:gd name="T16" fmla="*/ 60 w 1660"/>
                <a:gd name="T17" fmla="*/ 0 h 402"/>
                <a:gd name="T18" fmla="*/ 0 w 1660"/>
                <a:gd name="T19" fmla="*/ 23 h 402"/>
                <a:gd name="T20" fmla="*/ 0 w 1660"/>
                <a:gd name="T21" fmla="*/ 24 h 402"/>
                <a:gd name="T22" fmla="*/ 1 w 1660"/>
                <a:gd name="T23" fmla="*/ 24 h 402"/>
                <a:gd name="T24" fmla="*/ 1 w 1660"/>
                <a:gd name="T25" fmla="*/ 24 h 402"/>
                <a:gd name="T26" fmla="*/ 1 w 1660"/>
                <a:gd name="T27" fmla="*/ 23 h 402"/>
                <a:gd name="T28" fmla="*/ 1 w 1660"/>
                <a:gd name="T29" fmla="*/ 23 h 402"/>
                <a:gd name="T30" fmla="*/ 0 w 1660"/>
                <a:gd name="T31" fmla="*/ 23 h 402"/>
                <a:gd name="T32" fmla="*/ 0 w 1660"/>
                <a:gd name="T33" fmla="*/ 23 h 402"/>
                <a:gd name="T34" fmla="*/ 0 w 1660"/>
                <a:gd name="T35" fmla="*/ 23 h 40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402"/>
                <a:gd name="T56" fmla="*/ 1660 w 1660"/>
                <a:gd name="T57" fmla="*/ 402 h 40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402">
                  <a:moveTo>
                    <a:pt x="1660" y="8"/>
                  </a:moveTo>
                  <a:lnTo>
                    <a:pt x="1654" y="2"/>
                  </a:lnTo>
                  <a:lnTo>
                    <a:pt x="1646" y="0"/>
                  </a:lnTo>
                  <a:lnTo>
                    <a:pt x="1638" y="4"/>
                  </a:lnTo>
                  <a:lnTo>
                    <a:pt x="1638" y="14"/>
                  </a:lnTo>
                  <a:lnTo>
                    <a:pt x="1642" y="20"/>
                  </a:lnTo>
                  <a:lnTo>
                    <a:pt x="1650" y="22"/>
                  </a:lnTo>
                  <a:lnTo>
                    <a:pt x="1658" y="16"/>
                  </a:lnTo>
                  <a:lnTo>
                    <a:pt x="1660" y="8"/>
                  </a:lnTo>
                  <a:close/>
                  <a:moveTo>
                    <a:pt x="0" y="394"/>
                  </a:moveTo>
                  <a:lnTo>
                    <a:pt x="6" y="400"/>
                  </a:lnTo>
                  <a:lnTo>
                    <a:pt x="14" y="402"/>
                  </a:lnTo>
                  <a:lnTo>
                    <a:pt x="22" y="398"/>
                  </a:lnTo>
                  <a:lnTo>
                    <a:pt x="22" y="388"/>
                  </a:lnTo>
                  <a:lnTo>
                    <a:pt x="18" y="382"/>
                  </a:lnTo>
                  <a:lnTo>
                    <a:pt x="10" y="380"/>
                  </a:lnTo>
                  <a:lnTo>
                    <a:pt x="2" y="386"/>
                  </a:lnTo>
                  <a:lnTo>
                    <a:pt x="0" y="394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59" name="Line 217"/>
            <p:cNvSpPr>
              <a:spLocks noChangeShapeType="1"/>
            </p:cNvSpPr>
            <p:nvPr/>
          </p:nvSpPr>
          <p:spPr bwMode="auto">
            <a:xfrm flipH="1">
              <a:off x="1418" y="1664"/>
              <a:ext cx="306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60" name="Freeform 218"/>
            <p:cNvSpPr>
              <a:spLocks noEditPoints="1"/>
            </p:cNvSpPr>
            <p:nvPr/>
          </p:nvSpPr>
          <p:spPr bwMode="auto">
            <a:xfrm>
              <a:off x="1414" y="1934"/>
              <a:ext cx="281" cy="6"/>
            </a:xfrm>
            <a:custGeom>
              <a:avLst/>
              <a:gdLst>
                <a:gd name="T0" fmla="*/ 0 w 1481"/>
                <a:gd name="T1" fmla="*/ 1 h 24"/>
                <a:gd name="T2" fmla="*/ 0 w 1481"/>
                <a:gd name="T3" fmla="*/ 1 h 24"/>
                <a:gd name="T4" fmla="*/ 0 w 1481"/>
                <a:gd name="T5" fmla="*/ 2 h 24"/>
                <a:gd name="T6" fmla="*/ 1 w 1481"/>
                <a:gd name="T7" fmla="*/ 1 h 24"/>
                <a:gd name="T8" fmla="*/ 1 w 1481"/>
                <a:gd name="T9" fmla="*/ 1 h 24"/>
                <a:gd name="T10" fmla="*/ 1 w 1481"/>
                <a:gd name="T11" fmla="*/ 0 h 24"/>
                <a:gd name="T12" fmla="*/ 0 w 1481"/>
                <a:gd name="T13" fmla="*/ 0 h 24"/>
                <a:gd name="T14" fmla="*/ 0 w 1481"/>
                <a:gd name="T15" fmla="*/ 0 h 24"/>
                <a:gd name="T16" fmla="*/ 0 w 1481"/>
                <a:gd name="T17" fmla="*/ 1 h 24"/>
                <a:gd name="T18" fmla="*/ 53 w 1481"/>
                <a:gd name="T19" fmla="*/ 1 h 24"/>
                <a:gd name="T20" fmla="*/ 53 w 1481"/>
                <a:gd name="T21" fmla="*/ 0 h 24"/>
                <a:gd name="T22" fmla="*/ 53 w 1481"/>
                <a:gd name="T23" fmla="*/ 0 h 24"/>
                <a:gd name="T24" fmla="*/ 53 w 1481"/>
                <a:gd name="T25" fmla="*/ 0 h 24"/>
                <a:gd name="T26" fmla="*/ 52 w 1481"/>
                <a:gd name="T27" fmla="*/ 1 h 24"/>
                <a:gd name="T28" fmla="*/ 53 w 1481"/>
                <a:gd name="T29" fmla="*/ 1 h 24"/>
                <a:gd name="T30" fmla="*/ 53 w 1481"/>
                <a:gd name="T31" fmla="*/ 2 h 24"/>
                <a:gd name="T32" fmla="*/ 53 w 1481"/>
                <a:gd name="T33" fmla="*/ 1 h 24"/>
                <a:gd name="T34" fmla="*/ 53 w 1481"/>
                <a:gd name="T35" fmla="*/ 1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81"/>
                <a:gd name="T55" fmla="*/ 0 h 24"/>
                <a:gd name="T56" fmla="*/ 1481 w 148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81" h="24">
                  <a:moveTo>
                    <a:pt x="0" y="12"/>
                  </a:moveTo>
                  <a:lnTo>
                    <a:pt x="4" y="20"/>
                  </a:lnTo>
                  <a:lnTo>
                    <a:pt x="12" y="24"/>
                  </a:lnTo>
                  <a:lnTo>
                    <a:pt x="20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2" y="0"/>
                  </a:lnTo>
                  <a:lnTo>
                    <a:pt x="4" y="4"/>
                  </a:lnTo>
                  <a:lnTo>
                    <a:pt x="0" y="12"/>
                  </a:lnTo>
                  <a:close/>
                  <a:moveTo>
                    <a:pt x="1481" y="12"/>
                  </a:moveTo>
                  <a:lnTo>
                    <a:pt x="1477" y="4"/>
                  </a:lnTo>
                  <a:lnTo>
                    <a:pt x="1469" y="0"/>
                  </a:lnTo>
                  <a:lnTo>
                    <a:pt x="1461" y="4"/>
                  </a:lnTo>
                  <a:lnTo>
                    <a:pt x="1457" y="12"/>
                  </a:lnTo>
                  <a:lnTo>
                    <a:pt x="1461" y="20"/>
                  </a:lnTo>
                  <a:lnTo>
                    <a:pt x="1469" y="24"/>
                  </a:lnTo>
                  <a:lnTo>
                    <a:pt x="1477" y="20"/>
                  </a:lnTo>
                  <a:lnTo>
                    <a:pt x="1481" y="12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61" name="Line 219"/>
            <p:cNvSpPr>
              <a:spLocks noChangeShapeType="1"/>
            </p:cNvSpPr>
            <p:nvPr/>
          </p:nvSpPr>
          <p:spPr bwMode="auto">
            <a:xfrm>
              <a:off x="1418" y="1937"/>
              <a:ext cx="272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62" name="Line 220"/>
            <p:cNvSpPr>
              <a:spLocks noChangeShapeType="1"/>
            </p:cNvSpPr>
            <p:nvPr/>
          </p:nvSpPr>
          <p:spPr bwMode="auto">
            <a:xfrm flipH="1" flipV="1">
              <a:off x="1692" y="1937"/>
              <a:ext cx="149" cy="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63" name="Line 221"/>
            <p:cNvSpPr>
              <a:spLocks noChangeShapeType="1"/>
            </p:cNvSpPr>
            <p:nvPr/>
          </p:nvSpPr>
          <p:spPr bwMode="auto">
            <a:xfrm>
              <a:off x="1416" y="1466"/>
              <a:ext cx="0" cy="13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64" name="Line 222"/>
            <p:cNvSpPr>
              <a:spLocks noChangeShapeType="1"/>
            </p:cNvSpPr>
            <p:nvPr/>
          </p:nvSpPr>
          <p:spPr bwMode="auto">
            <a:xfrm flipV="1">
              <a:off x="1008" y="1849"/>
              <a:ext cx="127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65" name="Line 223"/>
            <p:cNvSpPr>
              <a:spLocks noChangeShapeType="1"/>
            </p:cNvSpPr>
            <p:nvPr/>
          </p:nvSpPr>
          <p:spPr bwMode="auto">
            <a:xfrm flipH="1">
              <a:off x="1726" y="1543"/>
              <a:ext cx="98" cy="12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66" name="Rectangle 224"/>
            <p:cNvSpPr>
              <a:spLocks noChangeArrowheads="1"/>
            </p:cNvSpPr>
            <p:nvPr/>
          </p:nvSpPr>
          <p:spPr bwMode="auto">
            <a:xfrm>
              <a:off x="1193" y="157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67" name="Rectangle 225"/>
            <p:cNvSpPr>
              <a:spLocks noChangeArrowheads="1"/>
            </p:cNvSpPr>
            <p:nvPr/>
          </p:nvSpPr>
          <p:spPr bwMode="auto">
            <a:xfrm>
              <a:off x="1184" y="183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68" name="Rectangle 226"/>
            <p:cNvSpPr>
              <a:spLocks noChangeArrowheads="1"/>
            </p:cNvSpPr>
            <p:nvPr/>
          </p:nvSpPr>
          <p:spPr bwMode="auto">
            <a:xfrm>
              <a:off x="1448" y="1564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69" name="Rectangle 227"/>
            <p:cNvSpPr>
              <a:spLocks noChangeArrowheads="1"/>
            </p:cNvSpPr>
            <p:nvPr/>
          </p:nvSpPr>
          <p:spPr bwMode="auto">
            <a:xfrm>
              <a:off x="1448" y="171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70" name="Rectangle 228"/>
            <p:cNvSpPr>
              <a:spLocks noChangeArrowheads="1"/>
            </p:cNvSpPr>
            <p:nvPr/>
          </p:nvSpPr>
          <p:spPr bwMode="auto">
            <a:xfrm>
              <a:off x="1448" y="1915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71" name="Rectangle 229"/>
            <p:cNvSpPr>
              <a:spLocks noChangeArrowheads="1"/>
            </p:cNvSpPr>
            <p:nvPr/>
          </p:nvSpPr>
          <p:spPr bwMode="auto">
            <a:xfrm>
              <a:off x="1757" y="1634"/>
              <a:ext cx="37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72" name="Rectangle 230"/>
            <p:cNvSpPr>
              <a:spLocks noChangeArrowheads="1"/>
            </p:cNvSpPr>
            <p:nvPr/>
          </p:nvSpPr>
          <p:spPr bwMode="auto">
            <a:xfrm>
              <a:off x="1721" y="190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cxnSp>
          <p:nvCxnSpPr>
            <p:cNvPr id="37073" name="AutoShape 231"/>
            <p:cNvCxnSpPr>
              <a:cxnSpLocks noChangeShapeType="1"/>
              <a:stCxn id="37066" idx="3"/>
              <a:endCxn id="37068" idx="1"/>
            </p:cNvCxnSpPr>
            <p:nvPr/>
          </p:nvCxnSpPr>
          <p:spPr bwMode="auto">
            <a:xfrm flipV="1">
              <a:off x="1229" y="1599"/>
              <a:ext cx="219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74" name="AutoShape 232"/>
            <p:cNvCxnSpPr>
              <a:cxnSpLocks noChangeShapeType="1"/>
              <a:stCxn id="37066" idx="3"/>
              <a:endCxn id="37069" idx="1"/>
            </p:cNvCxnSpPr>
            <p:nvPr/>
          </p:nvCxnSpPr>
          <p:spPr bwMode="auto">
            <a:xfrm>
              <a:off x="1229" y="1611"/>
              <a:ext cx="219" cy="14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75" name="AutoShape 233"/>
            <p:cNvCxnSpPr>
              <a:cxnSpLocks noChangeShapeType="1"/>
              <a:stCxn id="37067" idx="3"/>
              <a:endCxn id="37069" idx="1"/>
            </p:cNvCxnSpPr>
            <p:nvPr/>
          </p:nvCxnSpPr>
          <p:spPr bwMode="auto">
            <a:xfrm flipV="1">
              <a:off x="1220" y="1751"/>
              <a:ext cx="228" cy="11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76" name="AutoShape 234"/>
            <p:cNvCxnSpPr>
              <a:cxnSpLocks noChangeShapeType="1"/>
              <a:stCxn id="37067" idx="3"/>
              <a:endCxn id="37070" idx="1"/>
            </p:cNvCxnSpPr>
            <p:nvPr/>
          </p:nvCxnSpPr>
          <p:spPr bwMode="auto">
            <a:xfrm>
              <a:off x="1220" y="1868"/>
              <a:ext cx="228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77" name="AutoShape 235"/>
            <p:cNvCxnSpPr>
              <a:cxnSpLocks noChangeShapeType="1"/>
              <a:stCxn id="37069" idx="3"/>
              <a:endCxn id="37071" idx="1"/>
            </p:cNvCxnSpPr>
            <p:nvPr/>
          </p:nvCxnSpPr>
          <p:spPr bwMode="auto">
            <a:xfrm flipV="1">
              <a:off x="1484" y="1669"/>
              <a:ext cx="273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78" name="AutoShape 236"/>
            <p:cNvCxnSpPr>
              <a:cxnSpLocks noChangeShapeType="1"/>
              <a:stCxn id="37070" idx="3"/>
              <a:endCxn id="37072" idx="1"/>
            </p:cNvCxnSpPr>
            <p:nvPr/>
          </p:nvCxnSpPr>
          <p:spPr bwMode="auto">
            <a:xfrm flipV="1">
              <a:off x="1484" y="1938"/>
              <a:ext cx="237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79" name="AutoShape 237"/>
            <p:cNvCxnSpPr>
              <a:cxnSpLocks noChangeShapeType="1"/>
              <a:stCxn id="37072" idx="0"/>
              <a:endCxn id="37071" idx="2"/>
            </p:cNvCxnSpPr>
            <p:nvPr/>
          </p:nvCxnSpPr>
          <p:spPr bwMode="auto">
            <a:xfrm flipV="1">
              <a:off x="1739" y="1704"/>
              <a:ext cx="37" cy="19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80" name="AutoShape 238"/>
            <p:cNvCxnSpPr>
              <a:cxnSpLocks noChangeShapeType="1"/>
              <a:stCxn id="37067" idx="0"/>
              <a:endCxn id="37066" idx="2"/>
            </p:cNvCxnSpPr>
            <p:nvPr/>
          </p:nvCxnSpPr>
          <p:spPr bwMode="auto">
            <a:xfrm flipV="1">
              <a:off x="1202" y="1646"/>
              <a:ext cx="9" cy="18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81" name="AutoShape 239"/>
            <p:cNvCxnSpPr>
              <a:cxnSpLocks noChangeShapeType="1"/>
              <a:stCxn id="37068" idx="3"/>
              <a:endCxn id="37071" idx="1"/>
            </p:cNvCxnSpPr>
            <p:nvPr/>
          </p:nvCxnSpPr>
          <p:spPr bwMode="auto">
            <a:xfrm>
              <a:off x="1484" y="1599"/>
              <a:ext cx="273" cy="7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82" name="AutoShape 240"/>
            <p:cNvCxnSpPr>
              <a:cxnSpLocks noChangeShapeType="1"/>
              <a:endCxn id="37066" idx="1"/>
            </p:cNvCxnSpPr>
            <p:nvPr/>
          </p:nvCxnSpPr>
          <p:spPr bwMode="auto">
            <a:xfrm>
              <a:off x="1100" y="1557"/>
              <a:ext cx="93" cy="5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83" name="AutoShape 241"/>
            <p:cNvCxnSpPr>
              <a:cxnSpLocks noChangeShapeType="1"/>
              <a:endCxn id="37067" idx="1"/>
            </p:cNvCxnSpPr>
            <p:nvPr/>
          </p:nvCxnSpPr>
          <p:spPr bwMode="auto">
            <a:xfrm flipV="1">
              <a:off x="1109" y="1868"/>
              <a:ext cx="75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84" name="AutoShape 242"/>
            <p:cNvCxnSpPr>
              <a:cxnSpLocks noChangeShapeType="1"/>
              <a:stCxn id="37068" idx="0"/>
            </p:cNvCxnSpPr>
            <p:nvPr/>
          </p:nvCxnSpPr>
          <p:spPr bwMode="auto">
            <a:xfrm flipV="1">
              <a:off x="1466" y="1503"/>
              <a:ext cx="19" cy="6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85" name="AutoShape 243"/>
            <p:cNvCxnSpPr>
              <a:cxnSpLocks noChangeShapeType="1"/>
              <a:stCxn id="37072" idx="3"/>
              <a:endCxn id="37089" idx="1"/>
            </p:cNvCxnSpPr>
            <p:nvPr/>
          </p:nvCxnSpPr>
          <p:spPr bwMode="auto">
            <a:xfrm>
              <a:off x="1757" y="1938"/>
              <a:ext cx="19" cy="1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86" name="AutoShape 244"/>
            <p:cNvCxnSpPr>
              <a:cxnSpLocks noChangeShapeType="1"/>
              <a:stCxn id="37071" idx="3"/>
            </p:cNvCxnSpPr>
            <p:nvPr/>
          </p:nvCxnSpPr>
          <p:spPr bwMode="auto">
            <a:xfrm flipV="1">
              <a:off x="1794" y="1576"/>
              <a:ext cx="54" cy="9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7087" name="Text Box 245"/>
            <p:cNvSpPr txBox="1">
              <a:spLocks noChangeArrowheads="1"/>
            </p:cNvSpPr>
            <p:nvPr/>
          </p:nvSpPr>
          <p:spPr bwMode="auto">
            <a:xfrm>
              <a:off x="1012" y="146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A</a:t>
              </a:r>
            </a:p>
          </p:txBody>
        </p:sp>
        <p:sp>
          <p:nvSpPr>
            <p:cNvPr id="37088" name="Text Box 246"/>
            <p:cNvSpPr txBox="1">
              <a:spLocks noChangeArrowheads="1"/>
            </p:cNvSpPr>
            <p:nvPr/>
          </p:nvSpPr>
          <p:spPr bwMode="auto">
            <a:xfrm>
              <a:off x="1008" y="185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B</a:t>
              </a:r>
            </a:p>
          </p:txBody>
        </p:sp>
        <p:sp>
          <p:nvSpPr>
            <p:cNvPr id="37089" name="Text Box 247"/>
            <p:cNvSpPr txBox="1">
              <a:spLocks noChangeArrowheads="1"/>
            </p:cNvSpPr>
            <p:nvPr/>
          </p:nvSpPr>
          <p:spPr bwMode="auto">
            <a:xfrm>
              <a:off x="1776" y="1889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E</a:t>
              </a:r>
            </a:p>
          </p:txBody>
        </p:sp>
        <p:sp>
          <p:nvSpPr>
            <p:cNvPr id="37090" name="Text Box 248"/>
            <p:cNvSpPr txBox="1">
              <a:spLocks noChangeArrowheads="1"/>
            </p:cNvSpPr>
            <p:nvPr/>
          </p:nvSpPr>
          <p:spPr bwMode="auto">
            <a:xfrm>
              <a:off x="1780" y="1474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D</a:t>
              </a:r>
            </a:p>
          </p:txBody>
        </p:sp>
        <p:sp>
          <p:nvSpPr>
            <p:cNvPr id="37091" name="Text Box 249"/>
            <p:cNvSpPr txBox="1">
              <a:spLocks noChangeArrowheads="1"/>
            </p:cNvSpPr>
            <p:nvPr/>
          </p:nvSpPr>
          <p:spPr bwMode="auto">
            <a:xfrm>
              <a:off x="1401" y="1392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C</a:t>
              </a:r>
            </a:p>
          </p:txBody>
        </p:sp>
      </p:grpSp>
      <p:sp>
        <p:nvSpPr>
          <p:cNvPr id="36874" name="AutoShape 250"/>
          <p:cNvSpPr>
            <a:spLocks noChangeArrowheads="1"/>
          </p:cNvSpPr>
          <p:nvPr/>
        </p:nvSpPr>
        <p:spPr bwMode="auto">
          <a:xfrm>
            <a:off x="2178050" y="4038600"/>
            <a:ext cx="1371600" cy="914400"/>
          </a:xfrm>
          <a:prstGeom prst="wedgeRectCallout">
            <a:avLst>
              <a:gd name="adj1" fmla="val -56134"/>
              <a:gd name="adj2" fmla="val 60417"/>
            </a:avLst>
          </a:prstGeom>
          <a:solidFill>
            <a:srgbClr val="FFFF9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/>
          <a:lstStyle/>
          <a:p>
            <a:pPr algn="ctr"/>
            <a:endParaRPr lang="en-US"/>
          </a:p>
        </p:txBody>
      </p:sp>
      <p:grpSp>
        <p:nvGrpSpPr>
          <p:cNvPr id="36875" name="Group 251"/>
          <p:cNvGrpSpPr>
            <a:grpSpLocks/>
          </p:cNvGrpSpPr>
          <p:nvPr/>
        </p:nvGrpSpPr>
        <p:grpSpPr bwMode="auto">
          <a:xfrm>
            <a:off x="2101850" y="3962400"/>
            <a:ext cx="1479550" cy="1000125"/>
            <a:chOff x="1008" y="1392"/>
            <a:chExt cx="932" cy="630"/>
          </a:xfrm>
        </p:grpSpPr>
        <p:sp>
          <p:nvSpPr>
            <p:cNvPr id="37008" name="Freeform 252"/>
            <p:cNvSpPr>
              <a:spLocks noEditPoints="1"/>
            </p:cNvSpPr>
            <p:nvPr/>
          </p:nvSpPr>
          <p:spPr bwMode="auto">
            <a:xfrm>
              <a:off x="1134" y="1595"/>
              <a:ext cx="284" cy="6"/>
            </a:xfrm>
            <a:custGeom>
              <a:avLst/>
              <a:gdLst>
                <a:gd name="T0" fmla="*/ 54 w 1500"/>
                <a:gd name="T1" fmla="*/ 1 h 22"/>
                <a:gd name="T2" fmla="*/ 54 w 1500"/>
                <a:gd name="T3" fmla="*/ 0 h 22"/>
                <a:gd name="T4" fmla="*/ 53 w 1500"/>
                <a:gd name="T5" fmla="*/ 0 h 22"/>
                <a:gd name="T6" fmla="*/ 53 w 1500"/>
                <a:gd name="T7" fmla="*/ 0 h 22"/>
                <a:gd name="T8" fmla="*/ 53 w 1500"/>
                <a:gd name="T9" fmla="*/ 1 h 22"/>
                <a:gd name="T10" fmla="*/ 53 w 1500"/>
                <a:gd name="T11" fmla="*/ 1 h 22"/>
                <a:gd name="T12" fmla="*/ 53 w 1500"/>
                <a:gd name="T13" fmla="*/ 2 h 22"/>
                <a:gd name="T14" fmla="*/ 54 w 1500"/>
                <a:gd name="T15" fmla="*/ 1 h 22"/>
                <a:gd name="T16" fmla="*/ 54 w 1500"/>
                <a:gd name="T17" fmla="*/ 1 h 22"/>
                <a:gd name="T18" fmla="*/ 0 w 1500"/>
                <a:gd name="T19" fmla="*/ 1 h 22"/>
                <a:gd name="T20" fmla="*/ 0 w 1500"/>
                <a:gd name="T21" fmla="*/ 1 h 22"/>
                <a:gd name="T22" fmla="*/ 0 w 1500"/>
                <a:gd name="T23" fmla="*/ 2 h 22"/>
                <a:gd name="T24" fmla="*/ 1 w 1500"/>
                <a:gd name="T25" fmla="*/ 1 h 22"/>
                <a:gd name="T26" fmla="*/ 1 w 1500"/>
                <a:gd name="T27" fmla="*/ 1 h 22"/>
                <a:gd name="T28" fmla="*/ 1 w 1500"/>
                <a:gd name="T29" fmla="*/ 0 h 22"/>
                <a:gd name="T30" fmla="*/ 0 w 1500"/>
                <a:gd name="T31" fmla="*/ 0 h 22"/>
                <a:gd name="T32" fmla="*/ 0 w 1500"/>
                <a:gd name="T33" fmla="*/ 0 h 22"/>
                <a:gd name="T34" fmla="*/ 0 w 1500"/>
                <a:gd name="T35" fmla="*/ 1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22"/>
                <a:gd name="T56" fmla="*/ 1500 w 1500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22">
                  <a:moveTo>
                    <a:pt x="1500" y="10"/>
                  </a:moveTo>
                  <a:lnTo>
                    <a:pt x="1498" y="2"/>
                  </a:lnTo>
                  <a:lnTo>
                    <a:pt x="1490" y="0"/>
                  </a:lnTo>
                  <a:lnTo>
                    <a:pt x="1482" y="2"/>
                  </a:lnTo>
                  <a:lnTo>
                    <a:pt x="1478" y="10"/>
                  </a:lnTo>
                  <a:lnTo>
                    <a:pt x="1482" y="18"/>
                  </a:lnTo>
                  <a:lnTo>
                    <a:pt x="1490" y="22"/>
                  </a:lnTo>
                  <a:lnTo>
                    <a:pt x="1498" y="18"/>
                  </a:lnTo>
                  <a:lnTo>
                    <a:pt x="1500" y="10"/>
                  </a:lnTo>
                  <a:close/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18"/>
                  </a:lnTo>
                  <a:lnTo>
                    <a:pt x="21" y="10"/>
                  </a:lnTo>
                  <a:lnTo>
                    <a:pt x="18" y="2"/>
                  </a:lnTo>
                  <a:lnTo>
                    <a:pt x="10" y="0"/>
                  </a:lnTo>
                  <a:lnTo>
                    <a:pt x="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09" name="Line 253"/>
            <p:cNvSpPr>
              <a:spLocks noChangeShapeType="1"/>
            </p:cNvSpPr>
            <p:nvPr/>
          </p:nvSpPr>
          <p:spPr bwMode="auto">
            <a:xfrm flipH="1">
              <a:off x="1138" y="1598"/>
              <a:ext cx="276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10" name="Freeform 254"/>
            <p:cNvSpPr>
              <a:spLocks noEditPoints="1"/>
            </p:cNvSpPr>
            <p:nvPr/>
          </p:nvSpPr>
          <p:spPr bwMode="auto">
            <a:xfrm>
              <a:off x="1134" y="1753"/>
              <a:ext cx="284" cy="99"/>
            </a:xfrm>
            <a:custGeom>
              <a:avLst/>
              <a:gdLst>
                <a:gd name="T0" fmla="*/ 0 w 1500"/>
                <a:gd name="T1" fmla="*/ 24 h 403"/>
                <a:gd name="T2" fmla="*/ 0 w 1500"/>
                <a:gd name="T3" fmla="*/ 24 h 403"/>
                <a:gd name="T4" fmla="*/ 1 w 1500"/>
                <a:gd name="T5" fmla="*/ 24 h 403"/>
                <a:gd name="T6" fmla="*/ 1 w 1500"/>
                <a:gd name="T7" fmla="*/ 24 h 403"/>
                <a:gd name="T8" fmla="*/ 1 w 1500"/>
                <a:gd name="T9" fmla="*/ 24 h 403"/>
                <a:gd name="T10" fmla="*/ 1 w 1500"/>
                <a:gd name="T11" fmla="*/ 23 h 403"/>
                <a:gd name="T12" fmla="*/ 0 w 1500"/>
                <a:gd name="T13" fmla="*/ 23 h 403"/>
                <a:gd name="T14" fmla="*/ 0 w 1500"/>
                <a:gd name="T15" fmla="*/ 23 h 403"/>
                <a:gd name="T16" fmla="*/ 0 w 1500"/>
                <a:gd name="T17" fmla="*/ 24 h 403"/>
                <a:gd name="T18" fmla="*/ 54 w 1500"/>
                <a:gd name="T19" fmla="*/ 0 h 403"/>
                <a:gd name="T20" fmla="*/ 54 w 1500"/>
                <a:gd name="T21" fmla="*/ 0 h 403"/>
                <a:gd name="T22" fmla="*/ 53 w 1500"/>
                <a:gd name="T23" fmla="*/ 0 h 403"/>
                <a:gd name="T24" fmla="*/ 53 w 1500"/>
                <a:gd name="T25" fmla="*/ 0 h 403"/>
                <a:gd name="T26" fmla="*/ 53 w 1500"/>
                <a:gd name="T27" fmla="*/ 1 h 403"/>
                <a:gd name="T28" fmla="*/ 53 w 1500"/>
                <a:gd name="T29" fmla="*/ 1 h 403"/>
                <a:gd name="T30" fmla="*/ 53 w 1500"/>
                <a:gd name="T31" fmla="*/ 1 h 403"/>
                <a:gd name="T32" fmla="*/ 54 w 1500"/>
                <a:gd name="T33" fmla="*/ 1 h 403"/>
                <a:gd name="T34" fmla="*/ 54 w 1500"/>
                <a:gd name="T35" fmla="*/ 0 h 40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403"/>
                <a:gd name="T56" fmla="*/ 1500 w 1500"/>
                <a:gd name="T57" fmla="*/ 403 h 40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403">
                  <a:moveTo>
                    <a:pt x="0" y="395"/>
                  </a:moveTo>
                  <a:lnTo>
                    <a:pt x="4" y="403"/>
                  </a:lnTo>
                  <a:lnTo>
                    <a:pt x="14" y="403"/>
                  </a:lnTo>
                  <a:lnTo>
                    <a:pt x="20" y="399"/>
                  </a:lnTo>
                  <a:lnTo>
                    <a:pt x="21" y="391"/>
                  </a:lnTo>
                  <a:lnTo>
                    <a:pt x="16" y="383"/>
                  </a:lnTo>
                  <a:lnTo>
                    <a:pt x="8" y="381"/>
                  </a:lnTo>
                  <a:lnTo>
                    <a:pt x="0" y="387"/>
                  </a:lnTo>
                  <a:lnTo>
                    <a:pt x="0" y="395"/>
                  </a:lnTo>
                  <a:close/>
                  <a:moveTo>
                    <a:pt x="1500" y="8"/>
                  </a:moveTo>
                  <a:lnTo>
                    <a:pt x="1496" y="2"/>
                  </a:lnTo>
                  <a:lnTo>
                    <a:pt x="1486" y="0"/>
                  </a:lnTo>
                  <a:lnTo>
                    <a:pt x="1480" y="6"/>
                  </a:lnTo>
                  <a:lnTo>
                    <a:pt x="1478" y="14"/>
                  </a:lnTo>
                  <a:lnTo>
                    <a:pt x="1484" y="22"/>
                  </a:lnTo>
                  <a:lnTo>
                    <a:pt x="1492" y="22"/>
                  </a:lnTo>
                  <a:lnTo>
                    <a:pt x="1500" y="18"/>
                  </a:lnTo>
                  <a:lnTo>
                    <a:pt x="1500" y="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11" name="Line 255"/>
            <p:cNvSpPr>
              <a:spLocks noChangeShapeType="1"/>
            </p:cNvSpPr>
            <p:nvPr/>
          </p:nvSpPr>
          <p:spPr bwMode="auto">
            <a:xfrm flipV="1">
              <a:off x="1138" y="1757"/>
              <a:ext cx="276" cy="9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12" name="Freeform 256"/>
            <p:cNvSpPr>
              <a:spLocks noEditPoints="1"/>
            </p:cNvSpPr>
            <p:nvPr/>
          </p:nvSpPr>
          <p:spPr bwMode="auto">
            <a:xfrm>
              <a:off x="1134" y="1846"/>
              <a:ext cx="284" cy="93"/>
            </a:xfrm>
            <a:custGeom>
              <a:avLst/>
              <a:gdLst>
                <a:gd name="T0" fmla="*/ 0 w 1500"/>
                <a:gd name="T1" fmla="*/ 0 h 381"/>
                <a:gd name="T2" fmla="*/ 0 w 1500"/>
                <a:gd name="T3" fmla="*/ 1 h 381"/>
                <a:gd name="T4" fmla="*/ 0 w 1500"/>
                <a:gd name="T5" fmla="*/ 1 h 381"/>
                <a:gd name="T6" fmla="*/ 1 w 1500"/>
                <a:gd name="T7" fmla="*/ 1 h 381"/>
                <a:gd name="T8" fmla="*/ 1 w 1500"/>
                <a:gd name="T9" fmla="*/ 1 h 381"/>
                <a:gd name="T10" fmla="*/ 1 w 1500"/>
                <a:gd name="T11" fmla="*/ 0 h 381"/>
                <a:gd name="T12" fmla="*/ 1 w 1500"/>
                <a:gd name="T13" fmla="*/ 0 h 381"/>
                <a:gd name="T14" fmla="*/ 0 w 1500"/>
                <a:gd name="T15" fmla="*/ 0 h 381"/>
                <a:gd name="T16" fmla="*/ 0 w 1500"/>
                <a:gd name="T17" fmla="*/ 0 h 381"/>
                <a:gd name="T18" fmla="*/ 54 w 1500"/>
                <a:gd name="T19" fmla="*/ 22 h 381"/>
                <a:gd name="T20" fmla="*/ 54 w 1500"/>
                <a:gd name="T21" fmla="*/ 22 h 381"/>
                <a:gd name="T22" fmla="*/ 53 w 1500"/>
                <a:gd name="T23" fmla="*/ 21 h 381"/>
                <a:gd name="T24" fmla="*/ 53 w 1500"/>
                <a:gd name="T25" fmla="*/ 21 h 381"/>
                <a:gd name="T26" fmla="*/ 53 w 1500"/>
                <a:gd name="T27" fmla="*/ 22 h 381"/>
                <a:gd name="T28" fmla="*/ 53 w 1500"/>
                <a:gd name="T29" fmla="*/ 22 h 381"/>
                <a:gd name="T30" fmla="*/ 53 w 1500"/>
                <a:gd name="T31" fmla="*/ 23 h 381"/>
                <a:gd name="T32" fmla="*/ 54 w 1500"/>
                <a:gd name="T33" fmla="*/ 23 h 381"/>
                <a:gd name="T34" fmla="*/ 54 w 1500"/>
                <a:gd name="T35" fmla="*/ 22 h 3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381"/>
                <a:gd name="T56" fmla="*/ 1500 w 1500"/>
                <a:gd name="T57" fmla="*/ 381 h 3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381">
                  <a:moveTo>
                    <a:pt x="0" y="10"/>
                  </a:moveTo>
                  <a:lnTo>
                    <a:pt x="2" y="18"/>
                  </a:lnTo>
                  <a:lnTo>
                    <a:pt x="8" y="22"/>
                  </a:lnTo>
                  <a:lnTo>
                    <a:pt x="16" y="22"/>
                  </a:lnTo>
                  <a:lnTo>
                    <a:pt x="21" y="14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10"/>
                  </a:lnTo>
                  <a:close/>
                  <a:moveTo>
                    <a:pt x="1500" y="373"/>
                  </a:moveTo>
                  <a:lnTo>
                    <a:pt x="1500" y="365"/>
                  </a:lnTo>
                  <a:lnTo>
                    <a:pt x="1492" y="359"/>
                  </a:lnTo>
                  <a:lnTo>
                    <a:pt x="1484" y="361"/>
                  </a:lnTo>
                  <a:lnTo>
                    <a:pt x="1478" y="369"/>
                  </a:lnTo>
                  <a:lnTo>
                    <a:pt x="1480" y="377"/>
                  </a:lnTo>
                  <a:lnTo>
                    <a:pt x="1486" y="381"/>
                  </a:lnTo>
                  <a:lnTo>
                    <a:pt x="1496" y="381"/>
                  </a:lnTo>
                  <a:lnTo>
                    <a:pt x="1500" y="373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13" name="Line 257"/>
            <p:cNvSpPr>
              <a:spLocks noChangeShapeType="1"/>
            </p:cNvSpPr>
            <p:nvPr/>
          </p:nvSpPr>
          <p:spPr bwMode="auto">
            <a:xfrm>
              <a:off x="1138" y="1850"/>
              <a:ext cx="276" cy="86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14" name="Freeform 258"/>
            <p:cNvSpPr>
              <a:spLocks noEditPoints="1"/>
            </p:cNvSpPr>
            <p:nvPr/>
          </p:nvSpPr>
          <p:spPr bwMode="auto">
            <a:xfrm>
              <a:off x="1414" y="1595"/>
              <a:ext cx="315" cy="71"/>
            </a:xfrm>
            <a:custGeom>
              <a:avLst/>
              <a:gdLst>
                <a:gd name="T0" fmla="*/ 0 w 1660"/>
                <a:gd name="T1" fmla="*/ 0 h 291"/>
                <a:gd name="T2" fmla="*/ 0 w 1660"/>
                <a:gd name="T3" fmla="*/ 1 h 291"/>
                <a:gd name="T4" fmla="*/ 0 w 1660"/>
                <a:gd name="T5" fmla="*/ 1 h 291"/>
                <a:gd name="T6" fmla="*/ 1 w 1660"/>
                <a:gd name="T7" fmla="*/ 1 h 291"/>
                <a:gd name="T8" fmla="*/ 1 w 1660"/>
                <a:gd name="T9" fmla="*/ 1 h 291"/>
                <a:gd name="T10" fmla="*/ 1 w 1660"/>
                <a:gd name="T11" fmla="*/ 0 h 291"/>
                <a:gd name="T12" fmla="*/ 1 w 1660"/>
                <a:gd name="T13" fmla="*/ 0 h 291"/>
                <a:gd name="T14" fmla="*/ 0 w 1660"/>
                <a:gd name="T15" fmla="*/ 0 h 291"/>
                <a:gd name="T16" fmla="*/ 0 w 1660"/>
                <a:gd name="T17" fmla="*/ 0 h 291"/>
                <a:gd name="T18" fmla="*/ 60 w 1660"/>
                <a:gd name="T19" fmla="*/ 17 h 291"/>
                <a:gd name="T20" fmla="*/ 60 w 1660"/>
                <a:gd name="T21" fmla="*/ 16 h 291"/>
                <a:gd name="T22" fmla="*/ 59 w 1660"/>
                <a:gd name="T23" fmla="*/ 16 h 291"/>
                <a:gd name="T24" fmla="*/ 59 w 1660"/>
                <a:gd name="T25" fmla="*/ 16 h 291"/>
                <a:gd name="T26" fmla="*/ 59 w 1660"/>
                <a:gd name="T27" fmla="*/ 17 h 291"/>
                <a:gd name="T28" fmla="*/ 59 w 1660"/>
                <a:gd name="T29" fmla="*/ 17 h 291"/>
                <a:gd name="T30" fmla="*/ 59 w 1660"/>
                <a:gd name="T31" fmla="*/ 17 h 291"/>
                <a:gd name="T32" fmla="*/ 60 w 1660"/>
                <a:gd name="T33" fmla="*/ 17 h 291"/>
                <a:gd name="T34" fmla="*/ 60 w 1660"/>
                <a:gd name="T35" fmla="*/ 17 h 29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291"/>
                <a:gd name="T56" fmla="*/ 1660 w 1660"/>
                <a:gd name="T57" fmla="*/ 291 h 29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291"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4" y="0"/>
                  </a:lnTo>
                  <a:lnTo>
                    <a:pt x="6" y="2"/>
                  </a:lnTo>
                  <a:lnTo>
                    <a:pt x="0" y="10"/>
                  </a:lnTo>
                  <a:close/>
                  <a:moveTo>
                    <a:pt x="1660" y="281"/>
                  </a:moveTo>
                  <a:lnTo>
                    <a:pt x="1658" y="273"/>
                  </a:lnTo>
                  <a:lnTo>
                    <a:pt x="1650" y="269"/>
                  </a:lnTo>
                  <a:lnTo>
                    <a:pt x="1642" y="271"/>
                  </a:lnTo>
                  <a:lnTo>
                    <a:pt x="1638" y="279"/>
                  </a:lnTo>
                  <a:lnTo>
                    <a:pt x="1638" y="287"/>
                  </a:lnTo>
                  <a:lnTo>
                    <a:pt x="1646" y="291"/>
                  </a:lnTo>
                  <a:lnTo>
                    <a:pt x="1654" y="289"/>
                  </a:lnTo>
                  <a:lnTo>
                    <a:pt x="1660" y="281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15" name="Line 259"/>
            <p:cNvSpPr>
              <a:spLocks noChangeShapeType="1"/>
            </p:cNvSpPr>
            <p:nvPr/>
          </p:nvSpPr>
          <p:spPr bwMode="auto">
            <a:xfrm>
              <a:off x="1418" y="1598"/>
              <a:ext cx="306" cy="6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16" name="Freeform 260"/>
            <p:cNvSpPr>
              <a:spLocks noEditPoints="1"/>
            </p:cNvSpPr>
            <p:nvPr/>
          </p:nvSpPr>
          <p:spPr bwMode="auto">
            <a:xfrm>
              <a:off x="1414" y="1661"/>
              <a:ext cx="315" cy="98"/>
            </a:xfrm>
            <a:custGeom>
              <a:avLst/>
              <a:gdLst>
                <a:gd name="T0" fmla="*/ 60 w 1660"/>
                <a:gd name="T1" fmla="*/ 0 h 402"/>
                <a:gd name="T2" fmla="*/ 60 w 1660"/>
                <a:gd name="T3" fmla="*/ 0 h 402"/>
                <a:gd name="T4" fmla="*/ 59 w 1660"/>
                <a:gd name="T5" fmla="*/ 0 h 402"/>
                <a:gd name="T6" fmla="*/ 59 w 1660"/>
                <a:gd name="T7" fmla="*/ 0 h 402"/>
                <a:gd name="T8" fmla="*/ 59 w 1660"/>
                <a:gd name="T9" fmla="*/ 1 h 402"/>
                <a:gd name="T10" fmla="*/ 59 w 1660"/>
                <a:gd name="T11" fmla="*/ 1 h 402"/>
                <a:gd name="T12" fmla="*/ 59 w 1660"/>
                <a:gd name="T13" fmla="*/ 1 h 402"/>
                <a:gd name="T14" fmla="*/ 60 w 1660"/>
                <a:gd name="T15" fmla="*/ 1 h 402"/>
                <a:gd name="T16" fmla="*/ 60 w 1660"/>
                <a:gd name="T17" fmla="*/ 0 h 402"/>
                <a:gd name="T18" fmla="*/ 0 w 1660"/>
                <a:gd name="T19" fmla="*/ 23 h 402"/>
                <a:gd name="T20" fmla="*/ 0 w 1660"/>
                <a:gd name="T21" fmla="*/ 24 h 402"/>
                <a:gd name="T22" fmla="*/ 1 w 1660"/>
                <a:gd name="T23" fmla="*/ 24 h 402"/>
                <a:gd name="T24" fmla="*/ 1 w 1660"/>
                <a:gd name="T25" fmla="*/ 24 h 402"/>
                <a:gd name="T26" fmla="*/ 1 w 1660"/>
                <a:gd name="T27" fmla="*/ 23 h 402"/>
                <a:gd name="T28" fmla="*/ 1 w 1660"/>
                <a:gd name="T29" fmla="*/ 23 h 402"/>
                <a:gd name="T30" fmla="*/ 0 w 1660"/>
                <a:gd name="T31" fmla="*/ 23 h 402"/>
                <a:gd name="T32" fmla="*/ 0 w 1660"/>
                <a:gd name="T33" fmla="*/ 23 h 402"/>
                <a:gd name="T34" fmla="*/ 0 w 1660"/>
                <a:gd name="T35" fmla="*/ 23 h 40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402"/>
                <a:gd name="T56" fmla="*/ 1660 w 1660"/>
                <a:gd name="T57" fmla="*/ 402 h 40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402">
                  <a:moveTo>
                    <a:pt x="1660" y="8"/>
                  </a:moveTo>
                  <a:lnTo>
                    <a:pt x="1654" y="2"/>
                  </a:lnTo>
                  <a:lnTo>
                    <a:pt x="1646" y="0"/>
                  </a:lnTo>
                  <a:lnTo>
                    <a:pt x="1638" y="4"/>
                  </a:lnTo>
                  <a:lnTo>
                    <a:pt x="1638" y="14"/>
                  </a:lnTo>
                  <a:lnTo>
                    <a:pt x="1642" y="20"/>
                  </a:lnTo>
                  <a:lnTo>
                    <a:pt x="1650" y="22"/>
                  </a:lnTo>
                  <a:lnTo>
                    <a:pt x="1658" y="16"/>
                  </a:lnTo>
                  <a:lnTo>
                    <a:pt x="1660" y="8"/>
                  </a:lnTo>
                  <a:close/>
                  <a:moveTo>
                    <a:pt x="0" y="394"/>
                  </a:moveTo>
                  <a:lnTo>
                    <a:pt x="6" y="400"/>
                  </a:lnTo>
                  <a:lnTo>
                    <a:pt x="14" y="402"/>
                  </a:lnTo>
                  <a:lnTo>
                    <a:pt x="22" y="398"/>
                  </a:lnTo>
                  <a:lnTo>
                    <a:pt x="22" y="388"/>
                  </a:lnTo>
                  <a:lnTo>
                    <a:pt x="18" y="382"/>
                  </a:lnTo>
                  <a:lnTo>
                    <a:pt x="10" y="380"/>
                  </a:lnTo>
                  <a:lnTo>
                    <a:pt x="2" y="386"/>
                  </a:lnTo>
                  <a:lnTo>
                    <a:pt x="0" y="394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17" name="Line 261"/>
            <p:cNvSpPr>
              <a:spLocks noChangeShapeType="1"/>
            </p:cNvSpPr>
            <p:nvPr/>
          </p:nvSpPr>
          <p:spPr bwMode="auto">
            <a:xfrm flipH="1">
              <a:off x="1418" y="1664"/>
              <a:ext cx="306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18" name="Freeform 262"/>
            <p:cNvSpPr>
              <a:spLocks noEditPoints="1"/>
            </p:cNvSpPr>
            <p:nvPr/>
          </p:nvSpPr>
          <p:spPr bwMode="auto">
            <a:xfrm>
              <a:off x="1414" y="1934"/>
              <a:ext cx="281" cy="6"/>
            </a:xfrm>
            <a:custGeom>
              <a:avLst/>
              <a:gdLst>
                <a:gd name="T0" fmla="*/ 0 w 1481"/>
                <a:gd name="T1" fmla="*/ 1 h 24"/>
                <a:gd name="T2" fmla="*/ 0 w 1481"/>
                <a:gd name="T3" fmla="*/ 1 h 24"/>
                <a:gd name="T4" fmla="*/ 0 w 1481"/>
                <a:gd name="T5" fmla="*/ 2 h 24"/>
                <a:gd name="T6" fmla="*/ 1 w 1481"/>
                <a:gd name="T7" fmla="*/ 1 h 24"/>
                <a:gd name="T8" fmla="*/ 1 w 1481"/>
                <a:gd name="T9" fmla="*/ 1 h 24"/>
                <a:gd name="T10" fmla="*/ 1 w 1481"/>
                <a:gd name="T11" fmla="*/ 0 h 24"/>
                <a:gd name="T12" fmla="*/ 0 w 1481"/>
                <a:gd name="T13" fmla="*/ 0 h 24"/>
                <a:gd name="T14" fmla="*/ 0 w 1481"/>
                <a:gd name="T15" fmla="*/ 0 h 24"/>
                <a:gd name="T16" fmla="*/ 0 w 1481"/>
                <a:gd name="T17" fmla="*/ 1 h 24"/>
                <a:gd name="T18" fmla="*/ 53 w 1481"/>
                <a:gd name="T19" fmla="*/ 1 h 24"/>
                <a:gd name="T20" fmla="*/ 53 w 1481"/>
                <a:gd name="T21" fmla="*/ 0 h 24"/>
                <a:gd name="T22" fmla="*/ 53 w 1481"/>
                <a:gd name="T23" fmla="*/ 0 h 24"/>
                <a:gd name="T24" fmla="*/ 53 w 1481"/>
                <a:gd name="T25" fmla="*/ 0 h 24"/>
                <a:gd name="T26" fmla="*/ 52 w 1481"/>
                <a:gd name="T27" fmla="*/ 1 h 24"/>
                <a:gd name="T28" fmla="*/ 53 w 1481"/>
                <a:gd name="T29" fmla="*/ 1 h 24"/>
                <a:gd name="T30" fmla="*/ 53 w 1481"/>
                <a:gd name="T31" fmla="*/ 2 h 24"/>
                <a:gd name="T32" fmla="*/ 53 w 1481"/>
                <a:gd name="T33" fmla="*/ 1 h 24"/>
                <a:gd name="T34" fmla="*/ 53 w 1481"/>
                <a:gd name="T35" fmla="*/ 1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81"/>
                <a:gd name="T55" fmla="*/ 0 h 24"/>
                <a:gd name="T56" fmla="*/ 1481 w 148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81" h="24">
                  <a:moveTo>
                    <a:pt x="0" y="12"/>
                  </a:moveTo>
                  <a:lnTo>
                    <a:pt x="4" y="20"/>
                  </a:lnTo>
                  <a:lnTo>
                    <a:pt x="12" y="24"/>
                  </a:lnTo>
                  <a:lnTo>
                    <a:pt x="20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2" y="0"/>
                  </a:lnTo>
                  <a:lnTo>
                    <a:pt x="4" y="4"/>
                  </a:lnTo>
                  <a:lnTo>
                    <a:pt x="0" y="12"/>
                  </a:lnTo>
                  <a:close/>
                  <a:moveTo>
                    <a:pt x="1481" y="12"/>
                  </a:moveTo>
                  <a:lnTo>
                    <a:pt x="1477" y="4"/>
                  </a:lnTo>
                  <a:lnTo>
                    <a:pt x="1469" y="0"/>
                  </a:lnTo>
                  <a:lnTo>
                    <a:pt x="1461" y="4"/>
                  </a:lnTo>
                  <a:lnTo>
                    <a:pt x="1457" y="12"/>
                  </a:lnTo>
                  <a:lnTo>
                    <a:pt x="1461" y="20"/>
                  </a:lnTo>
                  <a:lnTo>
                    <a:pt x="1469" y="24"/>
                  </a:lnTo>
                  <a:lnTo>
                    <a:pt x="1477" y="20"/>
                  </a:lnTo>
                  <a:lnTo>
                    <a:pt x="1481" y="12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019" name="Line 263"/>
            <p:cNvSpPr>
              <a:spLocks noChangeShapeType="1"/>
            </p:cNvSpPr>
            <p:nvPr/>
          </p:nvSpPr>
          <p:spPr bwMode="auto">
            <a:xfrm>
              <a:off x="1418" y="1937"/>
              <a:ext cx="272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20" name="Line 264"/>
            <p:cNvSpPr>
              <a:spLocks noChangeShapeType="1"/>
            </p:cNvSpPr>
            <p:nvPr/>
          </p:nvSpPr>
          <p:spPr bwMode="auto">
            <a:xfrm flipH="1" flipV="1">
              <a:off x="1692" y="1937"/>
              <a:ext cx="149" cy="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21" name="Line 265"/>
            <p:cNvSpPr>
              <a:spLocks noChangeShapeType="1"/>
            </p:cNvSpPr>
            <p:nvPr/>
          </p:nvSpPr>
          <p:spPr bwMode="auto">
            <a:xfrm>
              <a:off x="1416" y="1466"/>
              <a:ext cx="0" cy="13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22" name="Line 266"/>
            <p:cNvSpPr>
              <a:spLocks noChangeShapeType="1"/>
            </p:cNvSpPr>
            <p:nvPr/>
          </p:nvSpPr>
          <p:spPr bwMode="auto">
            <a:xfrm flipV="1">
              <a:off x="1008" y="1849"/>
              <a:ext cx="127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23" name="Line 267"/>
            <p:cNvSpPr>
              <a:spLocks noChangeShapeType="1"/>
            </p:cNvSpPr>
            <p:nvPr/>
          </p:nvSpPr>
          <p:spPr bwMode="auto">
            <a:xfrm flipH="1">
              <a:off x="1726" y="1543"/>
              <a:ext cx="98" cy="12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024" name="Rectangle 268"/>
            <p:cNvSpPr>
              <a:spLocks noChangeArrowheads="1"/>
            </p:cNvSpPr>
            <p:nvPr/>
          </p:nvSpPr>
          <p:spPr bwMode="auto">
            <a:xfrm>
              <a:off x="1193" y="157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25" name="Rectangle 269"/>
            <p:cNvSpPr>
              <a:spLocks noChangeArrowheads="1"/>
            </p:cNvSpPr>
            <p:nvPr/>
          </p:nvSpPr>
          <p:spPr bwMode="auto">
            <a:xfrm>
              <a:off x="1184" y="183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26" name="Rectangle 270"/>
            <p:cNvSpPr>
              <a:spLocks noChangeArrowheads="1"/>
            </p:cNvSpPr>
            <p:nvPr/>
          </p:nvSpPr>
          <p:spPr bwMode="auto">
            <a:xfrm>
              <a:off x="1448" y="1564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27" name="Rectangle 271"/>
            <p:cNvSpPr>
              <a:spLocks noChangeArrowheads="1"/>
            </p:cNvSpPr>
            <p:nvPr/>
          </p:nvSpPr>
          <p:spPr bwMode="auto">
            <a:xfrm>
              <a:off x="1448" y="171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28" name="Rectangle 272"/>
            <p:cNvSpPr>
              <a:spLocks noChangeArrowheads="1"/>
            </p:cNvSpPr>
            <p:nvPr/>
          </p:nvSpPr>
          <p:spPr bwMode="auto">
            <a:xfrm>
              <a:off x="1448" y="1915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29" name="Rectangle 273"/>
            <p:cNvSpPr>
              <a:spLocks noChangeArrowheads="1"/>
            </p:cNvSpPr>
            <p:nvPr/>
          </p:nvSpPr>
          <p:spPr bwMode="auto">
            <a:xfrm>
              <a:off x="1757" y="1634"/>
              <a:ext cx="37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7030" name="Rectangle 274"/>
            <p:cNvSpPr>
              <a:spLocks noChangeArrowheads="1"/>
            </p:cNvSpPr>
            <p:nvPr/>
          </p:nvSpPr>
          <p:spPr bwMode="auto">
            <a:xfrm>
              <a:off x="1721" y="190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cxnSp>
          <p:nvCxnSpPr>
            <p:cNvPr id="37031" name="AutoShape 275"/>
            <p:cNvCxnSpPr>
              <a:cxnSpLocks noChangeShapeType="1"/>
              <a:stCxn id="37024" idx="3"/>
              <a:endCxn id="37026" idx="1"/>
            </p:cNvCxnSpPr>
            <p:nvPr/>
          </p:nvCxnSpPr>
          <p:spPr bwMode="auto">
            <a:xfrm flipV="1">
              <a:off x="1229" y="1599"/>
              <a:ext cx="219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32" name="AutoShape 276"/>
            <p:cNvCxnSpPr>
              <a:cxnSpLocks noChangeShapeType="1"/>
              <a:stCxn id="37024" idx="3"/>
              <a:endCxn id="37027" idx="1"/>
            </p:cNvCxnSpPr>
            <p:nvPr/>
          </p:nvCxnSpPr>
          <p:spPr bwMode="auto">
            <a:xfrm>
              <a:off x="1229" y="1611"/>
              <a:ext cx="219" cy="14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33" name="AutoShape 277"/>
            <p:cNvCxnSpPr>
              <a:cxnSpLocks noChangeShapeType="1"/>
              <a:stCxn id="37025" idx="3"/>
              <a:endCxn id="37027" idx="1"/>
            </p:cNvCxnSpPr>
            <p:nvPr/>
          </p:nvCxnSpPr>
          <p:spPr bwMode="auto">
            <a:xfrm flipV="1">
              <a:off x="1220" y="1751"/>
              <a:ext cx="228" cy="11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34" name="AutoShape 278"/>
            <p:cNvCxnSpPr>
              <a:cxnSpLocks noChangeShapeType="1"/>
              <a:stCxn id="37025" idx="3"/>
              <a:endCxn id="37028" idx="1"/>
            </p:cNvCxnSpPr>
            <p:nvPr/>
          </p:nvCxnSpPr>
          <p:spPr bwMode="auto">
            <a:xfrm>
              <a:off x="1220" y="1868"/>
              <a:ext cx="228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35" name="AutoShape 279"/>
            <p:cNvCxnSpPr>
              <a:cxnSpLocks noChangeShapeType="1"/>
              <a:stCxn id="37027" idx="3"/>
              <a:endCxn id="37029" idx="1"/>
            </p:cNvCxnSpPr>
            <p:nvPr/>
          </p:nvCxnSpPr>
          <p:spPr bwMode="auto">
            <a:xfrm flipV="1">
              <a:off x="1484" y="1669"/>
              <a:ext cx="273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36" name="AutoShape 280"/>
            <p:cNvCxnSpPr>
              <a:cxnSpLocks noChangeShapeType="1"/>
              <a:stCxn id="37028" idx="3"/>
              <a:endCxn id="37030" idx="1"/>
            </p:cNvCxnSpPr>
            <p:nvPr/>
          </p:nvCxnSpPr>
          <p:spPr bwMode="auto">
            <a:xfrm flipV="1">
              <a:off x="1484" y="1938"/>
              <a:ext cx="237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37" name="AutoShape 281"/>
            <p:cNvCxnSpPr>
              <a:cxnSpLocks noChangeShapeType="1"/>
              <a:stCxn id="37030" idx="0"/>
              <a:endCxn id="37029" idx="2"/>
            </p:cNvCxnSpPr>
            <p:nvPr/>
          </p:nvCxnSpPr>
          <p:spPr bwMode="auto">
            <a:xfrm flipV="1">
              <a:off x="1739" y="1704"/>
              <a:ext cx="37" cy="19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38" name="AutoShape 282"/>
            <p:cNvCxnSpPr>
              <a:cxnSpLocks noChangeShapeType="1"/>
              <a:stCxn id="37025" idx="0"/>
              <a:endCxn id="37024" idx="2"/>
            </p:cNvCxnSpPr>
            <p:nvPr/>
          </p:nvCxnSpPr>
          <p:spPr bwMode="auto">
            <a:xfrm flipV="1">
              <a:off x="1202" y="1646"/>
              <a:ext cx="9" cy="18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39" name="AutoShape 283"/>
            <p:cNvCxnSpPr>
              <a:cxnSpLocks noChangeShapeType="1"/>
              <a:stCxn id="37026" idx="3"/>
              <a:endCxn id="37029" idx="1"/>
            </p:cNvCxnSpPr>
            <p:nvPr/>
          </p:nvCxnSpPr>
          <p:spPr bwMode="auto">
            <a:xfrm>
              <a:off x="1484" y="1599"/>
              <a:ext cx="273" cy="7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40" name="AutoShape 284"/>
            <p:cNvCxnSpPr>
              <a:cxnSpLocks noChangeShapeType="1"/>
              <a:endCxn id="37024" idx="1"/>
            </p:cNvCxnSpPr>
            <p:nvPr/>
          </p:nvCxnSpPr>
          <p:spPr bwMode="auto">
            <a:xfrm>
              <a:off x="1100" y="1557"/>
              <a:ext cx="93" cy="5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41" name="AutoShape 285"/>
            <p:cNvCxnSpPr>
              <a:cxnSpLocks noChangeShapeType="1"/>
              <a:endCxn id="37025" idx="1"/>
            </p:cNvCxnSpPr>
            <p:nvPr/>
          </p:nvCxnSpPr>
          <p:spPr bwMode="auto">
            <a:xfrm flipV="1">
              <a:off x="1109" y="1868"/>
              <a:ext cx="75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42" name="AutoShape 286"/>
            <p:cNvCxnSpPr>
              <a:cxnSpLocks noChangeShapeType="1"/>
              <a:stCxn id="37026" idx="0"/>
            </p:cNvCxnSpPr>
            <p:nvPr/>
          </p:nvCxnSpPr>
          <p:spPr bwMode="auto">
            <a:xfrm flipV="1">
              <a:off x="1466" y="1503"/>
              <a:ext cx="19" cy="6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43" name="AutoShape 287"/>
            <p:cNvCxnSpPr>
              <a:cxnSpLocks noChangeShapeType="1"/>
              <a:stCxn id="37030" idx="3"/>
              <a:endCxn id="37047" idx="1"/>
            </p:cNvCxnSpPr>
            <p:nvPr/>
          </p:nvCxnSpPr>
          <p:spPr bwMode="auto">
            <a:xfrm>
              <a:off x="1757" y="1938"/>
              <a:ext cx="19" cy="1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44" name="AutoShape 288"/>
            <p:cNvCxnSpPr>
              <a:cxnSpLocks noChangeShapeType="1"/>
              <a:stCxn id="37029" idx="3"/>
            </p:cNvCxnSpPr>
            <p:nvPr/>
          </p:nvCxnSpPr>
          <p:spPr bwMode="auto">
            <a:xfrm flipV="1">
              <a:off x="1794" y="1576"/>
              <a:ext cx="54" cy="9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7045" name="Text Box 289"/>
            <p:cNvSpPr txBox="1">
              <a:spLocks noChangeArrowheads="1"/>
            </p:cNvSpPr>
            <p:nvPr/>
          </p:nvSpPr>
          <p:spPr bwMode="auto">
            <a:xfrm>
              <a:off x="1012" y="146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A</a:t>
              </a:r>
            </a:p>
          </p:txBody>
        </p:sp>
        <p:sp>
          <p:nvSpPr>
            <p:cNvPr id="37046" name="Text Box 290"/>
            <p:cNvSpPr txBox="1">
              <a:spLocks noChangeArrowheads="1"/>
            </p:cNvSpPr>
            <p:nvPr/>
          </p:nvSpPr>
          <p:spPr bwMode="auto">
            <a:xfrm>
              <a:off x="1008" y="185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B</a:t>
              </a:r>
            </a:p>
          </p:txBody>
        </p:sp>
        <p:sp>
          <p:nvSpPr>
            <p:cNvPr id="37047" name="Text Box 291"/>
            <p:cNvSpPr txBox="1">
              <a:spLocks noChangeArrowheads="1"/>
            </p:cNvSpPr>
            <p:nvPr/>
          </p:nvSpPr>
          <p:spPr bwMode="auto">
            <a:xfrm>
              <a:off x="1776" y="1889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E</a:t>
              </a:r>
            </a:p>
          </p:txBody>
        </p:sp>
        <p:sp>
          <p:nvSpPr>
            <p:cNvPr id="37048" name="Text Box 292"/>
            <p:cNvSpPr txBox="1">
              <a:spLocks noChangeArrowheads="1"/>
            </p:cNvSpPr>
            <p:nvPr/>
          </p:nvSpPr>
          <p:spPr bwMode="auto">
            <a:xfrm>
              <a:off x="1780" y="1474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D</a:t>
              </a:r>
            </a:p>
          </p:txBody>
        </p:sp>
        <p:sp>
          <p:nvSpPr>
            <p:cNvPr id="37049" name="Text Box 293"/>
            <p:cNvSpPr txBox="1">
              <a:spLocks noChangeArrowheads="1"/>
            </p:cNvSpPr>
            <p:nvPr/>
          </p:nvSpPr>
          <p:spPr bwMode="auto">
            <a:xfrm>
              <a:off x="1401" y="1392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C</a:t>
              </a:r>
            </a:p>
          </p:txBody>
        </p:sp>
      </p:grpSp>
      <p:sp>
        <p:nvSpPr>
          <p:cNvPr id="36876" name="AutoShape 294"/>
          <p:cNvSpPr>
            <a:spLocks noChangeArrowheads="1"/>
          </p:cNvSpPr>
          <p:nvPr/>
        </p:nvSpPr>
        <p:spPr bwMode="auto">
          <a:xfrm>
            <a:off x="4419600" y="3438525"/>
            <a:ext cx="1371600" cy="914400"/>
          </a:xfrm>
          <a:prstGeom prst="wedgeRectCallout">
            <a:avLst>
              <a:gd name="adj1" fmla="val -59259"/>
              <a:gd name="adj2" fmla="val 35069"/>
            </a:avLst>
          </a:prstGeom>
          <a:solidFill>
            <a:srgbClr val="FFFF9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/>
          <a:lstStyle/>
          <a:p>
            <a:pPr algn="ctr"/>
            <a:endParaRPr lang="en-US"/>
          </a:p>
        </p:txBody>
      </p:sp>
      <p:grpSp>
        <p:nvGrpSpPr>
          <p:cNvPr id="36877" name="Group 295"/>
          <p:cNvGrpSpPr>
            <a:grpSpLocks/>
          </p:cNvGrpSpPr>
          <p:nvPr/>
        </p:nvGrpSpPr>
        <p:grpSpPr bwMode="auto">
          <a:xfrm>
            <a:off x="4343400" y="3362325"/>
            <a:ext cx="1479550" cy="1000125"/>
            <a:chOff x="1008" y="1392"/>
            <a:chExt cx="932" cy="630"/>
          </a:xfrm>
        </p:grpSpPr>
        <p:sp>
          <p:nvSpPr>
            <p:cNvPr id="36966" name="Freeform 296"/>
            <p:cNvSpPr>
              <a:spLocks noEditPoints="1"/>
            </p:cNvSpPr>
            <p:nvPr/>
          </p:nvSpPr>
          <p:spPr bwMode="auto">
            <a:xfrm>
              <a:off x="1134" y="1595"/>
              <a:ext cx="284" cy="6"/>
            </a:xfrm>
            <a:custGeom>
              <a:avLst/>
              <a:gdLst>
                <a:gd name="T0" fmla="*/ 54 w 1500"/>
                <a:gd name="T1" fmla="*/ 1 h 22"/>
                <a:gd name="T2" fmla="*/ 54 w 1500"/>
                <a:gd name="T3" fmla="*/ 0 h 22"/>
                <a:gd name="T4" fmla="*/ 53 w 1500"/>
                <a:gd name="T5" fmla="*/ 0 h 22"/>
                <a:gd name="T6" fmla="*/ 53 w 1500"/>
                <a:gd name="T7" fmla="*/ 0 h 22"/>
                <a:gd name="T8" fmla="*/ 53 w 1500"/>
                <a:gd name="T9" fmla="*/ 1 h 22"/>
                <a:gd name="T10" fmla="*/ 53 w 1500"/>
                <a:gd name="T11" fmla="*/ 1 h 22"/>
                <a:gd name="T12" fmla="*/ 53 w 1500"/>
                <a:gd name="T13" fmla="*/ 2 h 22"/>
                <a:gd name="T14" fmla="*/ 54 w 1500"/>
                <a:gd name="T15" fmla="*/ 1 h 22"/>
                <a:gd name="T16" fmla="*/ 54 w 1500"/>
                <a:gd name="T17" fmla="*/ 1 h 22"/>
                <a:gd name="T18" fmla="*/ 0 w 1500"/>
                <a:gd name="T19" fmla="*/ 1 h 22"/>
                <a:gd name="T20" fmla="*/ 0 w 1500"/>
                <a:gd name="T21" fmla="*/ 1 h 22"/>
                <a:gd name="T22" fmla="*/ 0 w 1500"/>
                <a:gd name="T23" fmla="*/ 2 h 22"/>
                <a:gd name="T24" fmla="*/ 1 w 1500"/>
                <a:gd name="T25" fmla="*/ 1 h 22"/>
                <a:gd name="T26" fmla="*/ 1 w 1500"/>
                <a:gd name="T27" fmla="*/ 1 h 22"/>
                <a:gd name="T28" fmla="*/ 1 w 1500"/>
                <a:gd name="T29" fmla="*/ 0 h 22"/>
                <a:gd name="T30" fmla="*/ 0 w 1500"/>
                <a:gd name="T31" fmla="*/ 0 h 22"/>
                <a:gd name="T32" fmla="*/ 0 w 1500"/>
                <a:gd name="T33" fmla="*/ 0 h 22"/>
                <a:gd name="T34" fmla="*/ 0 w 1500"/>
                <a:gd name="T35" fmla="*/ 1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22"/>
                <a:gd name="T56" fmla="*/ 1500 w 1500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22">
                  <a:moveTo>
                    <a:pt x="1500" y="10"/>
                  </a:moveTo>
                  <a:lnTo>
                    <a:pt x="1498" y="2"/>
                  </a:lnTo>
                  <a:lnTo>
                    <a:pt x="1490" y="0"/>
                  </a:lnTo>
                  <a:lnTo>
                    <a:pt x="1482" y="2"/>
                  </a:lnTo>
                  <a:lnTo>
                    <a:pt x="1478" y="10"/>
                  </a:lnTo>
                  <a:lnTo>
                    <a:pt x="1482" y="18"/>
                  </a:lnTo>
                  <a:lnTo>
                    <a:pt x="1490" y="22"/>
                  </a:lnTo>
                  <a:lnTo>
                    <a:pt x="1498" y="18"/>
                  </a:lnTo>
                  <a:lnTo>
                    <a:pt x="1500" y="10"/>
                  </a:lnTo>
                  <a:close/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18"/>
                  </a:lnTo>
                  <a:lnTo>
                    <a:pt x="21" y="10"/>
                  </a:lnTo>
                  <a:lnTo>
                    <a:pt x="18" y="2"/>
                  </a:lnTo>
                  <a:lnTo>
                    <a:pt x="10" y="0"/>
                  </a:lnTo>
                  <a:lnTo>
                    <a:pt x="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67" name="Line 297"/>
            <p:cNvSpPr>
              <a:spLocks noChangeShapeType="1"/>
            </p:cNvSpPr>
            <p:nvPr/>
          </p:nvSpPr>
          <p:spPr bwMode="auto">
            <a:xfrm flipH="1">
              <a:off x="1138" y="1598"/>
              <a:ext cx="276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68" name="Freeform 298"/>
            <p:cNvSpPr>
              <a:spLocks noEditPoints="1"/>
            </p:cNvSpPr>
            <p:nvPr/>
          </p:nvSpPr>
          <p:spPr bwMode="auto">
            <a:xfrm>
              <a:off x="1134" y="1753"/>
              <a:ext cx="284" cy="99"/>
            </a:xfrm>
            <a:custGeom>
              <a:avLst/>
              <a:gdLst>
                <a:gd name="T0" fmla="*/ 0 w 1500"/>
                <a:gd name="T1" fmla="*/ 24 h 403"/>
                <a:gd name="T2" fmla="*/ 0 w 1500"/>
                <a:gd name="T3" fmla="*/ 24 h 403"/>
                <a:gd name="T4" fmla="*/ 1 w 1500"/>
                <a:gd name="T5" fmla="*/ 24 h 403"/>
                <a:gd name="T6" fmla="*/ 1 w 1500"/>
                <a:gd name="T7" fmla="*/ 24 h 403"/>
                <a:gd name="T8" fmla="*/ 1 w 1500"/>
                <a:gd name="T9" fmla="*/ 24 h 403"/>
                <a:gd name="T10" fmla="*/ 1 w 1500"/>
                <a:gd name="T11" fmla="*/ 23 h 403"/>
                <a:gd name="T12" fmla="*/ 0 w 1500"/>
                <a:gd name="T13" fmla="*/ 23 h 403"/>
                <a:gd name="T14" fmla="*/ 0 w 1500"/>
                <a:gd name="T15" fmla="*/ 23 h 403"/>
                <a:gd name="T16" fmla="*/ 0 w 1500"/>
                <a:gd name="T17" fmla="*/ 24 h 403"/>
                <a:gd name="T18" fmla="*/ 54 w 1500"/>
                <a:gd name="T19" fmla="*/ 0 h 403"/>
                <a:gd name="T20" fmla="*/ 54 w 1500"/>
                <a:gd name="T21" fmla="*/ 0 h 403"/>
                <a:gd name="T22" fmla="*/ 53 w 1500"/>
                <a:gd name="T23" fmla="*/ 0 h 403"/>
                <a:gd name="T24" fmla="*/ 53 w 1500"/>
                <a:gd name="T25" fmla="*/ 0 h 403"/>
                <a:gd name="T26" fmla="*/ 53 w 1500"/>
                <a:gd name="T27" fmla="*/ 1 h 403"/>
                <a:gd name="T28" fmla="*/ 53 w 1500"/>
                <a:gd name="T29" fmla="*/ 1 h 403"/>
                <a:gd name="T30" fmla="*/ 53 w 1500"/>
                <a:gd name="T31" fmla="*/ 1 h 403"/>
                <a:gd name="T32" fmla="*/ 54 w 1500"/>
                <a:gd name="T33" fmla="*/ 1 h 403"/>
                <a:gd name="T34" fmla="*/ 54 w 1500"/>
                <a:gd name="T35" fmla="*/ 0 h 40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403"/>
                <a:gd name="T56" fmla="*/ 1500 w 1500"/>
                <a:gd name="T57" fmla="*/ 403 h 40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403">
                  <a:moveTo>
                    <a:pt x="0" y="395"/>
                  </a:moveTo>
                  <a:lnTo>
                    <a:pt x="4" y="403"/>
                  </a:lnTo>
                  <a:lnTo>
                    <a:pt x="14" y="403"/>
                  </a:lnTo>
                  <a:lnTo>
                    <a:pt x="20" y="399"/>
                  </a:lnTo>
                  <a:lnTo>
                    <a:pt x="21" y="391"/>
                  </a:lnTo>
                  <a:lnTo>
                    <a:pt x="16" y="383"/>
                  </a:lnTo>
                  <a:lnTo>
                    <a:pt x="8" y="381"/>
                  </a:lnTo>
                  <a:lnTo>
                    <a:pt x="0" y="387"/>
                  </a:lnTo>
                  <a:lnTo>
                    <a:pt x="0" y="395"/>
                  </a:lnTo>
                  <a:close/>
                  <a:moveTo>
                    <a:pt x="1500" y="8"/>
                  </a:moveTo>
                  <a:lnTo>
                    <a:pt x="1496" y="2"/>
                  </a:lnTo>
                  <a:lnTo>
                    <a:pt x="1486" y="0"/>
                  </a:lnTo>
                  <a:lnTo>
                    <a:pt x="1480" y="6"/>
                  </a:lnTo>
                  <a:lnTo>
                    <a:pt x="1478" y="14"/>
                  </a:lnTo>
                  <a:lnTo>
                    <a:pt x="1484" y="22"/>
                  </a:lnTo>
                  <a:lnTo>
                    <a:pt x="1492" y="22"/>
                  </a:lnTo>
                  <a:lnTo>
                    <a:pt x="1500" y="18"/>
                  </a:lnTo>
                  <a:lnTo>
                    <a:pt x="1500" y="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69" name="Line 299"/>
            <p:cNvSpPr>
              <a:spLocks noChangeShapeType="1"/>
            </p:cNvSpPr>
            <p:nvPr/>
          </p:nvSpPr>
          <p:spPr bwMode="auto">
            <a:xfrm flipV="1">
              <a:off x="1138" y="1757"/>
              <a:ext cx="276" cy="9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70" name="Freeform 300"/>
            <p:cNvSpPr>
              <a:spLocks noEditPoints="1"/>
            </p:cNvSpPr>
            <p:nvPr/>
          </p:nvSpPr>
          <p:spPr bwMode="auto">
            <a:xfrm>
              <a:off x="1134" y="1846"/>
              <a:ext cx="284" cy="93"/>
            </a:xfrm>
            <a:custGeom>
              <a:avLst/>
              <a:gdLst>
                <a:gd name="T0" fmla="*/ 0 w 1500"/>
                <a:gd name="T1" fmla="*/ 0 h 381"/>
                <a:gd name="T2" fmla="*/ 0 w 1500"/>
                <a:gd name="T3" fmla="*/ 1 h 381"/>
                <a:gd name="T4" fmla="*/ 0 w 1500"/>
                <a:gd name="T5" fmla="*/ 1 h 381"/>
                <a:gd name="T6" fmla="*/ 1 w 1500"/>
                <a:gd name="T7" fmla="*/ 1 h 381"/>
                <a:gd name="T8" fmla="*/ 1 w 1500"/>
                <a:gd name="T9" fmla="*/ 1 h 381"/>
                <a:gd name="T10" fmla="*/ 1 w 1500"/>
                <a:gd name="T11" fmla="*/ 0 h 381"/>
                <a:gd name="T12" fmla="*/ 1 w 1500"/>
                <a:gd name="T13" fmla="*/ 0 h 381"/>
                <a:gd name="T14" fmla="*/ 0 w 1500"/>
                <a:gd name="T15" fmla="*/ 0 h 381"/>
                <a:gd name="T16" fmla="*/ 0 w 1500"/>
                <a:gd name="T17" fmla="*/ 0 h 381"/>
                <a:gd name="T18" fmla="*/ 54 w 1500"/>
                <a:gd name="T19" fmla="*/ 22 h 381"/>
                <a:gd name="T20" fmla="*/ 54 w 1500"/>
                <a:gd name="T21" fmla="*/ 22 h 381"/>
                <a:gd name="T22" fmla="*/ 53 w 1500"/>
                <a:gd name="T23" fmla="*/ 21 h 381"/>
                <a:gd name="T24" fmla="*/ 53 w 1500"/>
                <a:gd name="T25" fmla="*/ 21 h 381"/>
                <a:gd name="T26" fmla="*/ 53 w 1500"/>
                <a:gd name="T27" fmla="*/ 22 h 381"/>
                <a:gd name="T28" fmla="*/ 53 w 1500"/>
                <a:gd name="T29" fmla="*/ 22 h 381"/>
                <a:gd name="T30" fmla="*/ 53 w 1500"/>
                <a:gd name="T31" fmla="*/ 23 h 381"/>
                <a:gd name="T32" fmla="*/ 54 w 1500"/>
                <a:gd name="T33" fmla="*/ 23 h 381"/>
                <a:gd name="T34" fmla="*/ 54 w 1500"/>
                <a:gd name="T35" fmla="*/ 22 h 3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381"/>
                <a:gd name="T56" fmla="*/ 1500 w 1500"/>
                <a:gd name="T57" fmla="*/ 381 h 3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381">
                  <a:moveTo>
                    <a:pt x="0" y="10"/>
                  </a:moveTo>
                  <a:lnTo>
                    <a:pt x="2" y="18"/>
                  </a:lnTo>
                  <a:lnTo>
                    <a:pt x="8" y="22"/>
                  </a:lnTo>
                  <a:lnTo>
                    <a:pt x="16" y="22"/>
                  </a:lnTo>
                  <a:lnTo>
                    <a:pt x="21" y="14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10"/>
                  </a:lnTo>
                  <a:close/>
                  <a:moveTo>
                    <a:pt x="1500" y="373"/>
                  </a:moveTo>
                  <a:lnTo>
                    <a:pt x="1500" y="365"/>
                  </a:lnTo>
                  <a:lnTo>
                    <a:pt x="1492" y="359"/>
                  </a:lnTo>
                  <a:lnTo>
                    <a:pt x="1484" y="361"/>
                  </a:lnTo>
                  <a:lnTo>
                    <a:pt x="1478" y="369"/>
                  </a:lnTo>
                  <a:lnTo>
                    <a:pt x="1480" y="377"/>
                  </a:lnTo>
                  <a:lnTo>
                    <a:pt x="1486" y="381"/>
                  </a:lnTo>
                  <a:lnTo>
                    <a:pt x="1496" y="381"/>
                  </a:lnTo>
                  <a:lnTo>
                    <a:pt x="1500" y="373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71" name="Line 301"/>
            <p:cNvSpPr>
              <a:spLocks noChangeShapeType="1"/>
            </p:cNvSpPr>
            <p:nvPr/>
          </p:nvSpPr>
          <p:spPr bwMode="auto">
            <a:xfrm>
              <a:off x="1138" y="1850"/>
              <a:ext cx="276" cy="86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72" name="Freeform 302"/>
            <p:cNvSpPr>
              <a:spLocks noEditPoints="1"/>
            </p:cNvSpPr>
            <p:nvPr/>
          </p:nvSpPr>
          <p:spPr bwMode="auto">
            <a:xfrm>
              <a:off x="1414" y="1595"/>
              <a:ext cx="315" cy="71"/>
            </a:xfrm>
            <a:custGeom>
              <a:avLst/>
              <a:gdLst>
                <a:gd name="T0" fmla="*/ 0 w 1660"/>
                <a:gd name="T1" fmla="*/ 0 h 291"/>
                <a:gd name="T2" fmla="*/ 0 w 1660"/>
                <a:gd name="T3" fmla="*/ 1 h 291"/>
                <a:gd name="T4" fmla="*/ 0 w 1660"/>
                <a:gd name="T5" fmla="*/ 1 h 291"/>
                <a:gd name="T6" fmla="*/ 1 w 1660"/>
                <a:gd name="T7" fmla="*/ 1 h 291"/>
                <a:gd name="T8" fmla="*/ 1 w 1660"/>
                <a:gd name="T9" fmla="*/ 1 h 291"/>
                <a:gd name="T10" fmla="*/ 1 w 1660"/>
                <a:gd name="T11" fmla="*/ 0 h 291"/>
                <a:gd name="T12" fmla="*/ 1 w 1660"/>
                <a:gd name="T13" fmla="*/ 0 h 291"/>
                <a:gd name="T14" fmla="*/ 0 w 1660"/>
                <a:gd name="T15" fmla="*/ 0 h 291"/>
                <a:gd name="T16" fmla="*/ 0 w 1660"/>
                <a:gd name="T17" fmla="*/ 0 h 291"/>
                <a:gd name="T18" fmla="*/ 60 w 1660"/>
                <a:gd name="T19" fmla="*/ 17 h 291"/>
                <a:gd name="T20" fmla="*/ 60 w 1660"/>
                <a:gd name="T21" fmla="*/ 16 h 291"/>
                <a:gd name="T22" fmla="*/ 59 w 1660"/>
                <a:gd name="T23" fmla="*/ 16 h 291"/>
                <a:gd name="T24" fmla="*/ 59 w 1660"/>
                <a:gd name="T25" fmla="*/ 16 h 291"/>
                <a:gd name="T26" fmla="*/ 59 w 1660"/>
                <a:gd name="T27" fmla="*/ 17 h 291"/>
                <a:gd name="T28" fmla="*/ 59 w 1660"/>
                <a:gd name="T29" fmla="*/ 17 h 291"/>
                <a:gd name="T30" fmla="*/ 59 w 1660"/>
                <a:gd name="T31" fmla="*/ 17 h 291"/>
                <a:gd name="T32" fmla="*/ 60 w 1660"/>
                <a:gd name="T33" fmla="*/ 17 h 291"/>
                <a:gd name="T34" fmla="*/ 60 w 1660"/>
                <a:gd name="T35" fmla="*/ 17 h 29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291"/>
                <a:gd name="T56" fmla="*/ 1660 w 1660"/>
                <a:gd name="T57" fmla="*/ 291 h 29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291"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4" y="0"/>
                  </a:lnTo>
                  <a:lnTo>
                    <a:pt x="6" y="2"/>
                  </a:lnTo>
                  <a:lnTo>
                    <a:pt x="0" y="10"/>
                  </a:lnTo>
                  <a:close/>
                  <a:moveTo>
                    <a:pt x="1660" y="281"/>
                  </a:moveTo>
                  <a:lnTo>
                    <a:pt x="1658" y="273"/>
                  </a:lnTo>
                  <a:lnTo>
                    <a:pt x="1650" y="269"/>
                  </a:lnTo>
                  <a:lnTo>
                    <a:pt x="1642" y="271"/>
                  </a:lnTo>
                  <a:lnTo>
                    <a:pt x="1638" y="279"/>
                  </a:lnTo>
                  <a:lnTo>
                    <a:pt x="1638" y="287"/>
                  </a:lnTo>
                  <a:lnTo>
                    <a:pt x="1646" y="291"/>
                  </a:lnTo>
                  <a:lnTo>
                    <a:pt x="1654" y="289"/>
                  </a:lnTo>
                  <a:lnTo>
                    <a:pt x="1660" y="281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73" name="Line 303"/>
            <p:cNvSpPr>
              <a:spLocks noChangeShapeType="1"/>
            </p:cNvSpPr>
            <p:nvPr/>
          </p:nvSpPr>
          <p:spPr bwMode="auto">
            <a:xfrm>
              <a:off x="1418" y="1598"/>
              <a:ext cx="306" cy="6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74" name="Freeform 304"/>
            <p:cNvSpPr>
              <a:spLocks noEditPoints="1"/>
            </p:cNvSpPr>
            <p:nvPr/>
          </p:nvSpPr>
          <p:spPr bwMode="auto">
            <a:xfrm>
              <a:off x="1414" y="1661"/>
              <a:ext cx="315" cy="98"/>
            </a:xfrm>
            <a:custGeom>
              <a:avLst/>
              <a:gdLst>
                <a:gd name="T0" fmla="*/ 60 w 1660"/>
                <a:gd name="T1" fmla="*/ 0 h 402"/>
                <a:gd name="T2" fmla="*/ 60 w 1660"/>
                <a:gd name="T3" fmla="*/ 0 h 402"/>
                <a:gd name="T4" fmla="*/ 59 w 1660"/>
                <a:gd name="T5" fmla="*/ 0 h 402"/>
                <a:gd name="T6" fmla="*/ 59 w 1660"/>
                <a:gd name="T7" fmla="*/ 0 h 402"/>
                <a:gd name="T8" fmla="*/ 59 w 1660"/>
                <a:gd name="T9" fmla="*/ 1 h 402"/>
                <a:gd name="T10" fmla="*/ 59 w 1660"/>
                <a:gd name="T11" fmla="*/ 1 h 402"/>
                <a:gd name="T12" fmla="*/ 59 w 1660"/>
                <a:gd name="T13" fmla="*/ 1 h 402"/>
                <a:gd name="T14" fmla="*/ 60 w 1660"/>
                <a:gd name="T15" fmla="*/ 1 h 402"/>
                <a:gd name="T16" fmla="*/ 60 w 1660"/>
                <a:gd name="T17" fmla="*/ 0 h 402"/>
                <a:gd name="T18" fmla="*/ 0 w 1660"/>
                <a:gd name="T19" fmla="*/ 23 h 402"/>
                <a:gd name="T20" fmla="*/ 0 w 1660"/>
                <a:gd name="T21" fmla="*/ 24 h 402"/>
                <a:gd name="T22" fmla="*/ 1 w 1660"/>
                <a:gd name="T23" fmla="*/ 24 h 402"/>
                <a:gd name="T24" fmla="*/ 1 w 1660"/>
                <a:gd name="T25" fmla="*/ 24 h 402"/>
                <a:gd name="T26" fmla="*/ 1 w 1660"/>
                <a:gd name="T27" fmla="*/ 23 h 402"/>
                <a:gd name="T28" fmla="*/ 1 w 1660"/>
                <a:gd name="T29" fmla="*/ 23 h 402"/>
                <a:gd name="T30" fmla="*/ 0 w 1660"/>
                <a:gd name="T31" fmla="*/ 23 h 402"/>
                <a:gd name="T32" fmla="*/ 0 w 1660"/>
                <a:gd name="T33" fmla="*/ 23 h 402"/>
                <a:gd name="T34" fmla="*/ 0 w 1660"/>
                <a:gd name="T35" fmla="*/ 23 h 40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402"/>
                <a:gd name="T56" fmla="*/ 1660 w 1660"/>
                <a:gd name="T57" fmla="*/ 402 h 40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402">
                  <a:moveTo>
                    <a:pt x="1660" y="8"/>
                  </a:moveTo>
                  <a:lnTo>
                    <a:pt x="1654" y="2"/>
                  </a:lnTo>
                  <a:lnTo>
                    <a:pt x="1646" y="0"/>
                  </a:lnTo>
                  <a:lnTo>
                    <a:pt x="1638" y="4"/>
                  </a:lnTo>
                  <a:lnTo>
                    <a:pt x="1638" y="14"/>
                  </a:lnTo>
                  <a:lnTo>
                    <a:pt x="1642" y="20"/>
                  </a:lnTo>
                  <a:lnTo>
                    <a:pt x="1650" y="22"/>
                  </a:lnTo>
                  <a:lnTo>
                    <a:pt x="1658" y="16"/>
                  </a:lnTo>
                  <a:lnTo>
                    <a:pt x="1660" y="8"/>
                  </a:lnTo>
                  <a:close/>
                  <a:moveTo>
                    <a:pt x="0" y="394"/>
                  </a:moveTo>
                  <a:lnTo>
                    <a:pt x="6" y="400"/>
                  </a:lnTo>
                  <a:lnTo>
                    <a:pt x="14" y="402"/>
                  </a:lnTo>
                  <a:lnTo>
                    <a:pt x="22" y="398"/>
                  </a:lnTo>
                  <a:lnTo>
                    <a:pt x="22" y="388"/>
                  </a:lnTo>
                  <a:lnTo>
                    <a:pt x="18" y="382"/>
                  </a:lnTo>
                  <a:lnTo>
                    <a:pt x="10" y="380"/>
                  </a:lnTo>
                  <a:lnTo>
                    <a:pt x="2" y="386"/>
                  </a:lnTo>
                  <a:lnTo>
                    <a:pt x="0" y="394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75" name="Line 305"/>
            <p:cNvSpPr>
              <a:spLocks noChangeShapeType="1"/>
            </p:cNvSpPr>
            <p:nvPr/>
          </p:nvSpPr>
          <p:spPr bwMode="auto">
            <a:xfrm flipH="1">
              <a:off x="1418" y="1664"/>
              <a:ext cx="306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76" name="Freeform 306"/>
            <p:cNvSpPr>
              <a:spLocks noEditPoints="1"/>
            </p:cNvSpPr>
            <p:nvPr/>
          </p:nvSpPr>
          <p:spPr bwMode="auto">
            <a:xfrm>
              <a:off x="1414" y="1934"/>
              <a:ext cx="281" cy="6"/>
            </a:xfrm>
            <a:custGeom>
              <a:avLst/>
              <a:gdLst>
                <a:gd name="T0" fmla="*/ 0 w 1481"/>
                <a:gd name="T1" fmla="*/ 1 h 24"/>
                <a:gd name="T2" fmla="*/ 0 w 1481"/>
                <a:gd name="T3" fmla="*/ 1 h 24"/>
                <a:gd name="T4" fmla="*/ 0 w 1481"/>
                <a:gd name="T5" fmla="*/ 2 h 24"/>
                <a:gd name="T6" fmla="*/ 1 w 1481"/>
                <a:gd name="T7" fmla="*/ 1 h 24"/>
                <a:gd name="T8" fmla="*/ 1 w 1481"/>
                <a:gd name="T9" fmla="*/ 1 h 24"/>
                <a:gd name="T10" fmla="*/ 1 w 1481"/>
                <a:gd name="T11" fmla="*/ 0 h 24"/>
                <a:gd name="T12" fmla="*/ 0 w 1481"/>
                <a:gd name="T13" fmla="*/ 0 h 24"/>
                <a:gd name="T14" fmla="*/ 0 w 1481"/>
                <a:gd name="T15" fmla="*/ 0 h 24"/>
                <a:gd name="T16" fmla="*/ 0 w 1481"/>
                <a:gd name="T17" fmla="*/ 1 h 24"/>
                <a:gd name="T18" fmla="*/ 53 w 1481"/>
                <a:gd name="T19" fmla="*/ 1 h 24"/>
                <a:gd name="T20" fmla="*/ 53 w 1481"/>
                <a:gd name="T21" fmla="*/ 0 h 24"/>
                <a:gd name="T22" fmla="*/ 53 w 1481"/>
                <a:gd name="T23" fmla="*/ 0 h 24"/>
                <a:gd name="T24" fmla="*/ 53 w 1481"/>
                <a:gd name="T25" fmla="*/ 0 h 24"/>
                <a:gd name="T26" fmla="*/ 52 w 1481"/>
                <a:gd name="T27" fmla="*/ 1 h 24"/>
                <a:gd name="T28" fmla="*/ 53 w 1481"/>
                <a:gd name="T29" fmla="*/ 1 h 24"/>
                <a:gd name="T30" fmla="*/ 53 w 1481"/>
                <a:gd name="T31" fmla="*/ 2 h 24"/>
                <a:gd name="T32" fmla="*/ 53 w 1481"/>
                <a:gd name="T33" fmla="*/ 1 h 24"/>
                <a:gd name="T34" fmla="*/ 53 w 1481"/>
                <a:gd name="T35" fmla="*/ 1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81"/>
                <a:gd name="T55" fmla="*/ 0 h 24"/>
                <a:gd name="T56" fmla="*/ 1481 w 148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81" h="24">
                  <a:moveTo>
                    <a:pt x="0" y="12"/>
                  </a:moveTo>
                  <a:lnTo>
                    <a:pt x="4" y="20"/>
                  </a:lnTo>
                  <a:lnTo>
                    <a:pt x="12" y="24"/>
                  </a:lnTo>
                  <a:lnTo>
                    <a:pt x="20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2" y="0"/>
                  </a:lnTo>
                  <a:lnTo>
                    <a:pt x="4" y="4"/>
                  </a:lnTo>
                  <a:lnTo>
                    <a:pt x="0" y="12"/>
                  </a:lnTo>
                  <a:close/>
                  <a:moveTo>
                    <a:pt x="1481" y="12"/>
                  </a:moveTo>
                  <a:lnTo>
                    <a:pt x="1477" y="4"/>
                  </a:lnTo>
                  <a:lnTo>
                    <a:pt x="1469" y="0"/>
                  </a:lnTo>
                  <a:lnTo>
                    <a:pt x="1461" y="4"/>
                  </a:lnTo>
                  <a:lnTo>
                    <a:pt x="1457" y="12"/>
                  </a:lnTo>
                  <a:lnTo>
                    <a:pt x="1461" y="20"/>
                  </a:lnTo>
                  <a:lnTo>
                    <a:pt x="1469" y="24"/>
                  </a:lnTo>
                  <a:lnTo>
                    <a:pt x="1477" y="20"/>
                  </a:lnTo>
                  <a:lnTo>
                    <a:pt x="1481" y="12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77" name="Line 307"/>
            <p:cNvSpPr>
              <a:spLocks noChangeShapeType="1"/>
            </p:cNvSpPr>
            <p:nvPr/>
          </p:nvSpPr>
          <p:spPr bwMode="auto">
            <a:xfrm>
              <a:off x="1418" y="1937"/>
              <a:ext cx="272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78" name="Line 308"/>
            <p:cNvSpPr>
              <a:spLocks noChangeShapeType="1"/>
            </p:cNvSpPr>
            <p:nvPr/>
          </p:nvSpPr>
          <p:spPr bwMode="auto">
            <a:xfrm flipH="1" flipV="1">
              <a:off x="1692" y="1937"/>
              <a:ext cx="149" cy="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79" name="Line 309"/>
            <p:cNvSpPr>
              <a:spLocks noChangeShapeType="1"/>
            </p:cNvSpPr>
            <p:nvPr/>
          </p:nvSpPr>
          <p:spPr bwMode="auto">
            <a:xfrm>
              <a:off x="1416" y="1466"/>
              <a:ext cx="0" cy="13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80" name="Line 310"/>
            <p:cNvSpPr>
              <a:spLocks noChangeShapeType="1"/>
            </p:cNvSpPr>
            <p:nvPr/>
          </p:nvSpPr>
          <p:spPr bwMode="auto">
            <a:xfrm flipV="1">
              <a:off x="1008" y="1849"/>
              <a:ext cx="127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81" name="Line 311"/>
            <p:cNvSpPr>
              <a:spLocks noChangeShapeType="1"/>
            </p:cNvSpPr>
            <p:nvPr/>
          </p:nvSpPr>
          <p:spPr bwMode="auto">
            <a:xfrm flipH="1">
              <a:off x="1726" y="1543"/>
              <a:ext cx="98" cy="12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82" name="Rectangle 312"/>
            <p:cNvSpPr>
              <a:spLocks noChangeArrowheads="1"/>
            </p:cNvSpPr>
            <p:nvPr/>
          </p:nvSpPr>
          <p:spPr bwMode="auto">
            <a:xfrm>
              <a:off x="1193" y="157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83" name="Rectangle 313"/>
            <p:cNvSpPr>
              <a:spLocks noChangeArrowheads="1"/>
            </p:cNvSpPr>
            <p:nvPr/>
          </p:nvSpPr>
          <p:spPr bwMode="auto">
            <a:xfrm>
              <a:off x="1184" y="183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84" name="Rectangle 314"/>
            <p:cNvSpPr>
              <a:spLocks noChangeArrowheads="1"/>
            </p:cNvSpPr>
            <p:nvPr/>
          </p:nvSpPr>
          <p:spPr bwMode="auto">
            <a:xfrm>
              <a:off x="1448" y="1564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85" name="Rectangle 315"/>
            <p:cNvSpPr>
              <a:spLocks noChangeArrowheads="1"/>
            </p:cNvSpPr>
            <p:nvPr/>
          </p:nvSpPr>
          <p:spPr bwMode="auto">
            <a:xfrm>
              <a:off x="1448" y="171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86" name="Rectangle 316"/>
            <p:cNvSpPr>
              <a:spLocks noChangeArrowheads="1"/>
            </p:cNvSpPr>
            <p:nvPr/>
          </p:nvSpPr>
          <p:spPr bwMode="auto">
            <a:xfrm>
              <a:off x="1448" y="1915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87" name="Rectangle 317"/>
            <p:cNvSpPr>
              <a:spLocks noChangeArrowheads="1"/>
            </p:cNvSpPr>
            <p:nvPr/>
          </p:nvSpPr>
          <p:spPr bwMode="auto">
            <a:xfrm>
              <a:off x="1757" y="1634"/>
              <a:ext cx="37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88" name="Rectangle 318"/>
            <p:cNvSpPr>
              <a:spLocks noChangeArrowheads="1"/>
            </p:cNvSpPr>
            <p:nvPr/>
          </p:nvSpPr>
          <p:spPr bwMode="auto">
            <a:xfrm>
              <a:off x="1721" y="190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cxnSp>
          <p:nvCxnSpPr>
            <p:cNvPr id="36989" name="AutoShape 319"/>
            <p:cNvCxnSpPr>
              <a:cxnSpLocks noChangeShapeType="1"/>
              <a:stCxn id="36982" idx="3"/>
              <a:endCxn id="36984" idx="1"/>
            </p:cNvCxnSpPr>
            <p:nvPr/>
          </p:nvCxnSpPr>
          <p:spPr bwMode="auto">
            <a:xfrm flipV="1">
              <a:off x="1229" y="1599"/>
              <a:ext cx="219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0" name="AutoShape 320"/>
            <p:cNvCxnSpPr>
              <a:cxnSpLocks noChangeShapeType="1"/>
              <a:stCxn id="36982" idx="3"/>
              <a:endCxn id="36985" idx="1"/>
            </p:cNvCxnSpPr>
            <p:nvPr/>
          </p:nvCxnSpPr>
          <p:spPr bwMode="auto">
            <a:xfrm>
              <a:off x="1229" y="1611"/>
              <a:ext cx="219" cy="14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1" name="AutoShape 321"/>
            <p:cNvCxnSpPr>
              <a:cxnSpLocks noChangeShapeType="1"/>
              <a:stCxn id="36983" idx="3"/>
              <a:endCxn id="36985" idx="1"/>
            </p:cNvCxnSpPr>
            <p:nvPr/>
          </p:nvCxnSpPr>
          <p:spPr bwMode="auto">
            <a:xfrm flipV="1">
              <a:off x="1220" y="1751"/>
              <a:ext cx="228" cy="11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2" name="AutoShape 322"/>
            <p:cNvCxnSpPr>
              <a:cxnSpLocks noChangeShapeType="1"/>
              <a:stCxn id="36983" idx="3"/>
              <a:endCxn id="36986" idx="1"/>
            </p:cNvCxnSpPr>
            <p:nvPr/>
          </p:nvCxnSpPr>
          <p:spPr bwMode="auto">
            <a:xfrm>
              <a:off x="1220" y="1868"/>
              <a:ext cx="228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3" name="AutoShape 323"/>
            <p:cNvCxnSpPr>
              <a:cxnSpLocks noChangeShapeType="1"/>
              <a:stCxn id="36985" idx="3"/>
              <a:endCxn id="36987" idx="1"/>
            </p:cNvCxnSpPr>
            <p:nvPr/>
          </p:nvCxnSpPr>
          <p:spPr bwMode="auto">
            <a:xfrm flipV="1">
              <a:off x="1484" y="1669"/>
              <a:ext cx="273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4" name="AutoShape 324"/>
            <p:cNvCxnSpPr>
              <a:cxnSpLocks noChangeShapeType="1"/>
              <a:stCxn id="36986" idx="3"/>
              <a:endCxn id="36988" idx="1"/>
            </p:cNvCxnSpPr>
            <p:nvPr/>
          </p:nvCxnSpPr>
          <p:spPr bwMode="auto">
            <a:xfrm flipV="1">
              <a:off x="1484" y="1938"/>
              <a:ext cx="237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5" name="AutoShape 325"/>
            <p:cNvCxnSpPr>
              <a:cxnSpLocks noChangeShapeType="1"/>
              <a:stCxn id="36988" idx="0"/>
              <a:endCxn id="36987" idx="2"/>
            </p:cNvCxnSpPr>
            <p:nvPr/>
          </p:nvCxnSpPr>
          <p:spPr bwMode="auto">
            <a:xfrm flipV="1">
              <a:off x="1739" y="1704"/>
              <a:ext cx="37" cy="19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6" name="AutoShape 326"/>
            <p:cNvCxnSpPr>
              <a:cxnSpLocks noChangeShapeType="1"/>
              <a:stCxn id="36983" idx="0"/>
              <a:endCxn id="36982" idx="2"/>
            </p:cNvCxnSpPr>
            <p:nvPr/>
          </p:nvCxnSpPr>
          <p:spPr bwMode="auto">
            <a:xfrm flipV="1">
              <a:off x="1202" y="1646"/>
              <a:ext cx="9" cy="18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7" name="AutoShape 327"/>
            <p:cNvCxnSpPr>
              <a:cxnSpLocks noChangeShapeType="1"/>
              <a:stCxn id="36984" idx="3"/>
              <a:endCxn id="36987" idx="1"/>
            </p:cNvCxnSpPr>
            <p:nvPr/>
          </p:nvCxnSpPr>
          <p:spPr bwMode="auto">
            <a:xfrm>
              <a:off x="1484" y="1599"/>
              <a:ext cx="273" cy="7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8" name="AutoShape 328"/>
            <p:cNvCxnSpPr>
              <a:cxnSpLocks noChangeShapeType="1"/>
              <a:endCxn id="36982" idx="1"/>
            </p:cNvCxnSpPr>
            <p:nvPr/>
          </p:nvCxnSpPr>
          <p:spPr bwMode="auto">
            <a:xfrm>
              <a:off x="1100" y="1557"/>
              <a:ext cx="93" cy="5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99" name="AutoShape 329"/>
            <p:cNvCxnSpPr>
              <a:cxnSpLocks noChangeShapeType="1"/>
              <a:endCxn id="36983" idx="1"/>
            </p:cNvCxnSpPr>
            <p:nvPr/>
          </p:nvCxnSpPr>
          <p:spPr bwMode="auto">
            <a:xfrm flipV="1">
              <a:off x="1109" y="1868"/>
              <a:ext cx="75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00" name="AutoShape 330"/>
            <p:cNvCxnSpPr>
              <a:cxnSpLocks noChangeShapeType="1"/>
              <a:stCxn id="36984" idx="0"/>
            </p:cNvCxnSpPr>
            <p:nvPr/>
          </p:nvCxnSpPr>
          <p:spPr bwMode="auto">
            <a:xfrm flipV="1">
              <a:off x="1466" y="1503"/>
              <a:ext cx="19" cy="6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01" name="AutoShape 331"/>
            <p:cNvCxnSpPr>
              <a:cxnSpLocks noChangeShapeType="1"/>
              <a:stCxn id="36988" idx="3"/>
              <a:endCxn id="37005" idx="1"/>
            </p:cNvCxnSpPr>
            <p:nvPr/>
          </p:nvCxnSpPr>
          <p:spPr bwMode="auto">
            <a:xfrm>
              <a:off x="1757" y="1938"/>
              <a:ext cx="19" cy="1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7002" name="AutoShape 332"/>
            <p:cNvCxnSpPr>
              <a:cxnSpLocks noChangeShapeType="1"/>
              <a:stCxn id="36987" idx="3"/>
            </p:cNvCxnSpPr>
            <p:nvPr/>
          </p:nvCxnSpPr>
          <p:spPr bwMode="auto">
            <a:xfrm flipV="1">
              <a:off x="1794" y="1576"/>
              <a:ext cx="54" cy="9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7003" name="Text Box 333"/>
            <p:cNvSpPr txBox="1">
              <a:spLocks noChangeArrowheads="1"/>
            </p:cNvSpPr>
            <p:nvPr/>
          </p:nvSpPr>
          <p:spPr bwMode="auto">
            <a:xfrm>
              <a:off x="1012" y="146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A</a:t>
              </a:r>
            </a:p>
          </p:txBody>
        </p:sp>
        <p:sp>
          <p:nvSpPr>
            <p:cNvPr id="37004" name="Text Box 334"/>
            <p:cNvSpPr txBox="1">
              <a:spLocks noChangeArrowheads="1"/>
            </p:cNvSpPr>
            <p:nvPr/>
          </p:nvSpPr>
          <p:spPr bwMode="auto">
            <a:xfrm>
              <a:off x="1008" y="185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B</a:t>
              </a:r>
            </a:p>
          </p:txBody>
        </p:sp>
        <p:sp>
          <p:nvSpPr>
            <p:cNvPr id="37005" name="Text Box 335"/>
            <p:cNvSpPr txBox="1">
              <a:spLocks noChangeArrowheads="1"/>
            </p:cNvSpPr>
            <p:nvPr/>
          </p:nvSpPr>
          <p:spPr bwMode="auto">
            <a:xfrm>
              <a:off x="1776" y="1889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E</a:t>
              </a:r>
            </a:p>
          </p:txBody>
        </p:sp>
        <p:sp>
          <p:nvSpPr>
            <p:cNvPr id="37006" name="Text Box 336"/>
            <p:cNvSpPr txBox="1">
              <a:spLocks noChangeArrowheads="1"/>
            </p:cNvSpPr>
            <p:nvPr/>
          </p:nvSpPr>
          <p:spPr bwMode="auto">
            <a:xfrm>
              <a:off x="1780" y="1474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D</a:t>
              </a:r>
            </a:p>
          </p:txBody>
        </p:sp>
        <p:sp>
          <p:nvSpPr>
            <p:cNvPr id="37007" name="Text Box 337"/>
            <p:cNvSpPr txBox="1">
              <a:spLocks noChangeArrowheads="1"/>
            </p:cNvSpPr>
            <p:nvPr/>
          </p:nvSpPr>
          <p:spPr bwMode="auto">
            <a:xfrm>
              <a:off x="1401" y="1392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C</a:t>
              </a:r>
            </a:p>
          </p:txBody>
        </p:sp>
      </p:grpSp>
      <p:sp>
        <p:nvSpPr>
          <p:cNvPr id="36878" name="AutoShape 338"/>
          <p:cNvSpPr>
            <a:spLocks noChangeArrowheads="1"/>
          </p:cNvSpPr>
          <p:nvPr/>
        </p:nvSpPr>
        <p:spPr bwMode="auto">
          <a:xfrm>
            <a:off x="4387850" y="4724400"/>
            <a:ext cx="1371600" cy="914400"/>
          </a:xfrm>
          <a:prstGeom prst="wedgeRectCallout">
            <a:avLst>
              <a:gd name="adj1" fmla="val -56134"/>
              <a:gd name="adj2" fmla="val 60417"/>
            </a:avLst>
          </a:prstGeom>
          <a:solidFill>
            <a:srgbClr val="FFFF9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/>
          <a:lstStyle/>
          <a:p>
            <a:pPr algn="ctr"/>
            <a:endParaRPr lang="en-US"/>
          </a:p>
        </p:txBody>
      </p:sp>
      <p:grpSp>
        <p:nvGrpSpPr>
          <p:cNvPr id="36879" name="Group 339"/>
          <p:cNvGrpSpPr>
            <a:grpSpLocks/>
          </p:cNvGrpSpPr>
          <p:nvPr/>
        </p:nvGrpSpPr>
        <p:grpSpPr bwMode="auto">
          <a:xfrm>
            <a:off x="4311650" y="4648200"/>
            <a:ext cx="1479550" cy="1000125"/>
            <a:chOff x="1008" y="1392"/>
            <a:chExt cx="932" cy="630"/>
          </a:xfrm>
        </p:grpSpPr>
        <p:sp>
          <p:nvSpPr>
            <p:cNvPr id="36924" name="Freeform 340"/>
            <p:cNvSpPr>
              <a:spLocks noEditPoints="1"/>
            </p:cNvSpPr>
            <p:nvPr/>
          </p:nvSpPr>
          <p:spPr bwMode="auto">
            <a:xfrm>
              <a:off x="1134" y="1595"/>
              <a:ext cx="284" cy="6"/>
            </a:xfrm>
            <a:custGeom>
              <a:avLst/>
              <a:gdLst>
                <a:gd name="T0" fmla="*/ 54 w 1500"/>
                <a:gd name="T1" fmla="*/ 1 h 22"/>
                <a:gd name="T2" fmla="*/ 54 w 1500"/>
                <a:gd name="T3" fmla="*/ 0 h 22"/>
                <a:gd name="T4" fmla="*/ 53 w 1500"/>
                <a:gd name="T5" fmla="*/ 0 h 22"/>
                <a:gd name="T6" fmla="*/ 53 w 1500"/>
                <a:gd name="T7" fmla="*/ 0 h 22"/>
                <a:gd name="T8" fmla="*/ 53 w 1500"/>
                <a:gd name="T9" fmla="*/ 1 h 22"/>
                <a:gd name="T10" fmla="*/ 53 w 1500"/>
                <a:gd name="T11" fmla="*/ 1 h 22"/>
                <a:gd name="T12" fmla="*/ 53 w 1500"/>
                <a:gd name="T13" fmla="*/ 2 h 22"/>
                <a:gd name="T14" fmla="*/ 54 w 1500"/>
                <a:gd name="T15" fmla="*/ 1 h 22"/>
                <a:gd name="T16" fmla="*/ 54 w 1500"/>
                <a:gd name="T17" fmla="*/ 1 h 22"/>
                <a:gd name="T18" fmla="*/ 0 w 1500"/>
                <a:gd name="T19" fmla="*/ 1 h 22"/>
                <a:gd name="T20" fmla="*/ 0 w 1500"/>
                <a:gd name="T21" fmla="*/ 1 h 22"/>
                <a:gd name="T22" fmla="*/ 0 w 1500"/>
                <a:gd name="T23" fmla="*/ 2 h 22"/>
                <a:gd name="T24" fmla="*/ 1 w 1500"/>
                <a:gd name="T25" fmla="*/ 1 h 22"/>
                <a:gd name="T26" fmla="*/ 1 w 1500"/>
                <a:gd name="T27" fmla="*/ 1 h 22"/>
                <a:gd name="T28" fmla="*/ 1 w 1500"/>
                <a:gd name="T29" fmla="*/ 0 h 22"/>
                <a:gd name="T30" fmla="*/ 0 w 1500"/>
                <a:gd name="T31" fmla="*/ 0 h 22"/>
                <a:gd name="T32" fmla="*/ 0 w 1500"/>
                <a:gd name="T33" fmla="*/ 0 h 22"/>
                <a:gd name="T34" fmla="*/ 0 w 1500"/>
                <a:gd name="T35" fmla="*/ 1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22"/>
                <a:gd name="T56" fmla="*/ 1500 w 1500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22">
                  <a:moveTo>
                    <a:pt x="1500" y="10"/>
                  </a:moveTo>
                  <a:lnTo>
                    <a:pt x="1498" y="2"/>
                  </a:lnTo>
                  <a:lnTo>
                    <a:pt x="1490" y="0"/>
                  </a:lnTo>
                  <a:lnTo>
                    <a:pt x="1482" y="2"/>
                  </a:lnTo>
                  <a:lnTo>
                    <a:pt x="1478" y="10"/>
                  </a:lnTo>
                  <a:lnTo>
                    <a:pt x="1482" y="18"/>
                  </a:lnTo>
                  <a:lnTo>
                    <a:pt x="1490" y="22"/>
                  </a:lnTo>
                  <a:lnTo>
                    <a:pt x="1498" y="18"/>
                  </a:lnTo>
                  <a:lnTo>
                    <a:pt x="1500" y="10"/>
                  </a:lnTo>
                  <a:close/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18"/>
                  </a:lnTo>
                  <a:lnTo>
                    <a:pt x="21" y="10"/>
                  </a:lnTo>
                  <a:lnTo>
                    <a:pt x="18" y="2"/>
                  </a:lnTo>
                  <a:lnTo>
                    <a:pt x="10" y="0"/>
                  </a:lnTo>
                  <a:lnTo>
                    <a:pt x="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25" name="Line 341"/>
            <p:cNvSpPr>
              <a:spLocks noChangeShapeType="1"/>
            </p:cNvSpPr>
            <p:nvPr/>
          </p:nvSpPr>
          <p:spPr bwMode="auto">
            <a:xfrm flipH="1">
              <a:off x="1138" y="1598"/>
              <a:ext cx="276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26" name="Freeform 342"/>
            <p:cNvSpPr>
              <a:spLocks noEditPoints="1"/>
            </p:cNvSpPr>
            <p:nvPr/>
          </p:nvSpPr>
          <p:spPr bwMode="auto">
            <a:xfrm>
              <a:off x="1134" y="1753"/>
              <a:ext cx="284" cy="99"/>
            </a:xfrm>
            <a:custGeom>
              <a:avLst/>
              <a:gdLst>
                <a:gd name="T0" fmla="*/ 0 w 1500"/>
                <a:gd name="T1" fmla="*/ 24 h 403"/>
                <a:gd name="T2" fmla="*/ 0 w 1500"/>
                <a:gd name="T3" fmla="*/ 24 h 403"/>
                <a:gd name="T4" fmla="*/ 1 w 1500"/>
                <a:gd name="T5" fmla="*/ 24 h 403"/>
                <a:gd name="T6" fmla="*/ 1 w 1500"/>
                <a:gd name="T7" fmla="*/ 24 h 403"/>
                <a:gd name="T8" fmla="*/ 1 w 1500"/>
                <a:gd name="T9" fmla="*/ 24 h 403"/>
                <a:gd name="T10" fmla="*/ 1 w 1500"/>
                <a:gd name="T11" fmla="*/ 23 h 403"/>
                <a:gd name="T12" fmla="*/ 0 w 1500"/>
                <a:gd name="T13" fmla="*/ 23 h 403"/>
                <a:gd name="T14" fmla="*/ 0 w 1500"/>
                <a:gd name="T15" fmla="*/ 23 h 403"/>
                <a:gd name="T16" fmla="*/ 0 w 1500"/>
                <a:gd name="T17" fmla="*/ 24 h 403"/>
                <a:gd name="T18" fmla="*/ 54 w 1500"/>
                <a:gd name="T19" fmla="*/ 0 h 403"/>
                <a:gd name="T20" fmla="*/ 54 w 1500"/>
                <a:gd name="T21" fmla="*/ 0 h 403"/>
                <a:gd name="T22" fmla="*/ 53 w 1500"/>
                <a:gd name="T23" fmla="*/ 0 h 403"/>
                <a:gd name="T24" fmla="*/ 53 w 1500"/>
                <a:gd name="T25" fmla="*/ 0 h 403"/>
                <a:gd name="T26" fmla="*/ 53 w 1500"/>
                <a:gd name="T27" fmla="*/ 1 h 403"/>
                <a:gd name="T28" fmla="*/ 53 w 1500"/>
                <a:gd name="T29" fmla="*/ 1 h 403"/>
                <a:gd name="T30" fmla="*/ 53 w 1500"/>
                <a:gd name="T31" fmla="*/ 1 h 403"/>
                <a:gd name="T32" fmla="*/ 54 w 1500"/>
                <a:gd name="T33" fmla="*/ 1 h 403"/>
                <a:gd name="T34" fmla="*/ 54 w 1500"/>
                <a:gd name="T35" fmla="*/ 0 h 40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403"/>
                <a:gd name="T56" fmla="*/ 1500 w 1500"/>
                <a:gd name="T57" fmla="*/ 403 h 40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403">
                  <a:moveTo>
                    <a:pt x="0" y="395"/>
                  </a:moveTo>
                  <a:lnTo>
                    <a:pt x="4" y="403"/>
                  </a:lnTo>
                  <a:lnTo>
                    <a:pt x="14" y="403"/>
                  </a:lnTo>
                  <a:lnTo>
                    <a:pt x="20" y="399"/>
                  </a:lnTo>
                  <a:lnTo>
                    <a:pt x="21" y="391"/>
                  </a:lnTo>
                  <a:lnTo>
                    <a:pt x="16" y="383"/>
                  </a:lnTo>
                  <a:lnTo>
                    <a:pt x="8" y="381"/>
                  </a:lnTo>
                  <a:lnTo>
                    <a:pt x="0" y="387"/>
                  </a:lnTo>
                  <a:lnTo>
                    <a:pt x="0" y="395"/>
                  </a:lnTo>
                  <a:close/>
                  <a:moveTo>
                    <a:pt x="1500" y="8"/>
                  </a:moveTo>
                  <a:lnTo>
                    <a:pt x="1496" y="2"/>
                  </a:lnTo>
                  <a:lnTo>
                    <a:pt x="1486" y="0"/>
                  </a:lnTo>
                  <a:lnTo>
                    <a:pt x="1480" y="6"/>
                  </a:lnTo>
                  <a:lnTo>
                    <a:pt x="1478" y="14"/>
                  </a:lnTo>
                  <a:lnTo>
                    <a:pt x="1484" y="22"/>
                  </a:lnTo>
                  <a:lnTo>
                    <a:pt x="1492" y="22"/>
                  </a:lnTo>
                  <a:lnTo>
                    <a:pt x="1500" y="18"/>
                  </a:lnTo>
                  <a:lnTo>
                    <a:pt x="1500" y="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27" name="Line 343"/>
            <p:cNvSpPr>
              <a:spLocks noChangeShapeType="1"/>
            </p:cNvSpPr>
            <p:nvPr/>
          </p:nvSpPr>
          <p:spPr bwMode="auto">
            <a:xfrm flipV="1">
              <a:off x="1138" y="1757"/>
              <a:ext cx="276" cy="9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28" name="Freeform 344"/>
            <p:cNvSpPr>
              <a:spLocks noEditPoints="1"/>
            </p:cNvSpPr>
            <p:nvPr/>
          </p:nvSpPr>
          <p:spPr bwMode="auto">
            <a:xfrm>
              <a:off x="1134" y="1846"/>
              <a:ext cx="284" cy="93"/>
            </a:xfrm>
            <a:custGeom>
              <a:avLst/>
              <a:gdLst>
                <a:gd name="T0" fmla="*/ 0 w 1500"/>
                <a:gd name="T1" fmla="*/ 0 h 381"/>
                <a:gd name="T2" fmla="*/ 0 w 1500"/>
                <a:gd name="T3" fmla="*/ 1 h 381"/>
                <a:gd name="T4" fmla="*/ 0 w 1500"/>
                <a:gd name="T5" fmla="*/ 1 h 381"/>
                <a:gd name="T6" fmla="*/ 1 w 1500"/>
                <a:gd name="T7" fmla="*/ 1 h 381"/>
                <a:gd name="T8" fmla="*/ 1 w 1500"/>
                <a:gd name="T9" fmla="*/ 1 h 381"/>
                <a:gd name="T10" fmla="*/ 1 w 1500"/>
                <a:gd name="T11" fmla="*/ 0 h 381"/>
                <a:gd name="T12" fmla="*/ 1 w 1500"/>
                <a:gd name="T13" fmla="*/ 0 h 381"/>
                <a:gd name="T14" fmla="*/ 0 w 1500"/>
                <a:gd name="T15" fmla="*/ 0 h 381"/>
                <a:gd name="T16" fmla="*/ 0 w 1500"/>
                <a:gd name="T17" fmla="*/ 0 h 381"/>
                <a:gd name="T18" fmla="*/ 54 w 1500"/>
                <a:gd name="T19" fmla="*/ 22 h 381"/>
                <a:gd name="T20" fmla="*/ 54 w 1500"/>
                <a:gd name="T21" fmla="*/ 22 h 381"/>
                <a:gd name="T22" fmla="*/ 53 w 1500"/>
                <a:gd name="T23" fmla="*/ 21 h 381"/>
                <a:gd name="T24" fmla="*/ 53 w 1500"/>
                <a:gd name="T25" fmla="*/ 21 h 381"/>
                <a:gd name="T26" fmla="*/ 53 w 1500"/>
                <a:gd name="T27" fmla="*/ 22 h 381"/>
                <a:gd name="T28" fmla="*/ 53 w 1500"/>
                <a:gd name="T29" fmla="*/ 22 h 381"/>
                <a:gd name="T30" fmla="*/ 53 w 1500"/>
                <a:gd name="T31" fmla="*/ 23 h 381"/>
                <a:gd name="T32" fmla="*/ 54 w 1500"/>
                <a:gd name="T33" fmla="*/ 23 h 381"/>
                <a:gd name="T34" fmla="*/ 54 w 1500"/>
                <a:gd name="T35" fmla="*/ 22 h 3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381"/>
                <a:gd name="T56" fmla="*/ 1500 w 1500"/>
                <a:gd name="T57" fmla="*/ 381 h 3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381">
                  <a:moveTo>
                    <a:pt x="0" y="10"/>
                  </a:moveTo>
                  <a:lnTo>
                    <a:pt x="2" y="18"/>
                  </a:lnTo>
                  <a:lnTo>
                    <a:pt x="8" y="22"/>
                  </a:lnTo>
                  <a:lnTo>
                    <a:pt x="16" y="22"/>
                  </a:lnTo>
                  <a:lnTo>
                    <a:pt x="21" y="14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10"/>
                  </a:lnTo>
                  <a:close/>
                  <a:moveTo>
                    <a:pt x="1500" y="373"/>
                  </a:moveTo>
                  <a:lnTo>
                    <a:pt x="1500" y="365"/>
                  </a:lnTo>
                  <a:lnTo>
                    <a:pt x="1492" y="359"/>
                  </a:lnTo>
                  <a:lnTo>
                    <a:pt x="1484" y="361"/>
                  </a:lnTo>
                  <a:lnTo>
                    <a:pt x="1478" y="369"/>
                  </a:lnTo>
                  <a:lnTo>
                    <a:pt x="1480" y="377"/>
                  </a:lnTo>
                  <a:lnTo>
                    <a:pt x="1486" y="381"/>
                  </a:lnTo>
                  <a:lnTo>
                    <a:pt x="1496" y="381"/>
                  </a:lnTo>
                  <a:lnTo>
                    <a:pt x="1500" y="373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29" name="Line 345"/>
            <p:cNvSpPr>
              <a:spLocks noChangeShapeType="1"/>
            </p:cNvSpPr>
            <p:nvPr/>
          </p:nvSpPr>
          <p:spPr bwMode="auto">
            <a:xfrm>
              <a:off x="1138" y="1850"/>
              <a:ext cx="276" cy="86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30" name="Freeform 346"/>
            <p:cNvSpPr>
              <a:spLocks noEditPoints="1"/>
            </p:cNvSpPr>
            <p:nvPr/>
          </p:nvSpPr>
          <p:spPr bwMode="auto">
            <a:xfrm>
              <a:off x="1414" y="1595"/>
              <a:ext cx="315" cy="71"/>
            </a:xfrm>
            <a:custGeom>
              <a:avLst/>
              <a:gdLst>
                <a:gd name="T0" fmla="*/ 0 w 1660"/>
                <a:gd name="T1" fmla="*/ 0 h 291"/>
                <a:gd name="T2" fmla="*/ 0 w 1660"/>
                <a:gd name="T3" fmla="*/ 1 h 291"/>
                <a:gd name="T4" fmla="*/ 0 w 1660"/>
                <a:gd name="T5" fmla="*/ 1 h 291"/>
                <a:gd name="T6" fmla="*/ 1 w 1660"/>
                <a:gd name="T7" fmla="*/ 1 h 291"/>
                <a:gd name="T8" fmla="*/ 1 w 1660"/>
                <a:gd name="T9" fmla="*/ 1 h 291"/>
                <a:gd name="T10" fmla="*/ 1 w 1660"/>
                <a:gd name="T11" fmla="*/ 0 h 291"/>
                <a:gd name="T12" fmla="*/ 1 w 1660"/>
                <a:gd name="T13" fmla="*/ 0 h 291"/>
                <a:gd name="T14" fmla="*/ 0 w 1660"/>
                <a:gd name="T15" fmla="*/ 0 h 291"/>
                <a:gd name="T16" fmla="*/ 0 w 1660"/>
                <a:gd name="T17" fmla="*/ 0 h 291"/>
                <a:gd name="T18" fmla="*/ 60 w 1660"/>
                <a:gd name="T19" fmla="*/ 17 h 291"/>
                <a:gd name="T20" fmla="*/ 60 w 1660"/>
                <a:gd name="T21" fmla="*/ 16 h 291"/>
                <a:gd name="T22" fmla="*/ 59 w 1660"/>
                <a:gd name="T23" fmla="*/ 16 h 291"/>
                <a:gd name="T24" fmla="*/ 59 w 1660"/>
                <a:gd name="T25" fmla="*/ 16 h 291"/>
                <a:gd name="T26" fmla="*/ 59 w 1660"/>
                <a:gd name="T27" fmla="*/ 17 h 291"/>
                <a:gd name="T28" fmla="*/ 59 w 1660"/>
                <a:gd name="T29" fmla="*/ 17 h 291"/>
                <a:gd name="T30" fmla="*/ 59 w 1660"/>
                <a:gd name="T31" fmla="*/ 17 h 291"/>
                <a:gd name="T32" fmla="*/ 60 w 1660"/>
                <a:gd name="T33" fmla="*/ 17 h 291"/>
                <a:gd name="T34" fmla="*/ 60 w 1660"/>
                <a:gd name="T35" fmla="*/ 17 h 29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291"/>
                <a:gd name="T56" fmla="*/ 1660 w 1660"/>
                <a:gd name="T57" fmla="*/ 291 h 29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291"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4" y="0"/>
                  </a:lnTo>
                  <a:lnTo>
                    <a:pt x="6" y="2"/>
                  </a:lnTo>
                  <a:lnTo>
                    <a:pt x="0" y="10"/>
                  </a:lnTo>
                  <a:close/>
                  <a:moveTo>
                    <a:pt x="1660" y="281"/>
                  </a:moveTo>
                  <a:lnTo>
                    <a:pt x="1658" y="273"/>
                  </a:lnTo>
                  <a:lnTo>
                    <a:pt x="1650" y="269"/>
                  </a:lnTo>
                  <a:lnTo>
                    <a:pt x="1642" y="271"/>
                  </a:lnTo>
                  <a:lnTo>
                    <a:pt x="1638" y="279"/>
                  </a:lnTo>
                  <a:lnTo>
                    <a:pt x="1638" y="287"/>
                  </a:lnTo>
                  <a:lnTo>
                    <a:pt x="1646" y="291"/>
                  </a:lnTo>
                  <a:lnTo>
                    <a:pt x="1654" y="289"/>
                  </a:lnTo>
                  <a:lnTo>
                    <a:pt x="1660" y="281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31" name="Line 347"/>
            <p:cNvSpPr>
              <a:spLocks noChangeShapeType="1"/>
            </p:cNvSpPr>
            <p:nvPr/>
          </p:nvSpPr>
          <p:spPr bwMode="auto">
            <a:xfrm>
              <a:off x="1418" y="1598"/>
              <a:ext cx="306" cy="6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32" name="Freeform 348"/>
            <p:cNvSpPr>
              <a:spLocks noEditPoints="1"/>
            </p:cNvSpPr>
            <p:nvPr/>
          </p:nvSpPr>
          <p:spPr bwMode="auto">
            <a:xfrm>
              <a:off x="1414" y="1661"/>
              <a:ext cx="315" cy="98"/>
            </a:xfrm>
            <a:custGeom>
              <a:avLst/>
              <a:gdLst>
                <a:gd name="T0" fmla="*/ 60 w 1660"/>
                <a:gd name="T1" fmla="*/ 0 h 402"/>
                <a:gd name="T2" fmla="*/ 60 w 1660"/>
                <a:gd name="T3" fmla="*/ 0 h 402"/>
                <a:gd name="T4" fmla="*/ 59 w 1660"/>
                <a:gd name="T5" fmla="*/ 0 h 402"/>
                <a:gd name="T6" fmla="*/ 59 w 1660"/>
                <a:gd name="T7" fmla="*/ 0 h 402"/>
                <a:gd name="T8" fmla="*/ 59 w 1660"/>
                <a:gd name="T9" fmla="*/ 1 h 402"/>
                <a:gd name="T10" fmla="*/ 59 w 1660"/>
                <a:gd name="T11" fmla="*/ 1 h 402"/>
                <a:gd name="T12" fmla="*/ 59 w 1660"/>
                <a:gd name="T13" fmla="*/ 1 h 402"/>
                <a:gd name="T14" fmla="*/ 60 w 1660"/>
                <a:gd name="T15" fmla="*/ 1 h 402"/>
                <a:gd name="T16" fmla="*/ 60 w 1660"/>
                <a:gd name="T17" fmla="*/ 0 h 402"/>
                <a:gd name="T18" fmla="*/ 0 w 1660"/>
                <a:gd name="T19" fmla="*/ 23 h 402"/>
                <a:gd name="T20" fmla="*/ 0 w 1660"/>
                <a:gd name="T21" fmla="*/ 24 h 402"/>
                <a:gd name="T22" fmla="*/ 1 w 1660"/>
                <a:gd name="T23" fmla="*/ 24 h 402"/>
                <a:gd name="T24" fmla="*/ 1 w 1660"/>
                <a:gd name="T25" fmla="*/ 24 h 402"/>
                <a:gd name="T26" fmla="*/ 1 w 1660"/>
                <a:gd name="T27" fmla="*/ 23 h 402"/>
                <a:gd name="T28" fmla="*/ 1 w 1660"/>
                <a:gd name="T29" fmla="*/ 23 h 402"/>
                <a:gd name="T30" fmla="*/ 0 w 1660"/>
                <a:gd name="T31" fmla="*/ 23 h 402"/>
                <a:gd name="T32" fmla="*/ 0 w 1660"/>
                <a:gd name="T33" fmla="*/ 23 h 402"/>
                <a:gd name="T34" fmla="*/ 0 w 1660"/>
                <a:gd name="T35" fmla="*/ 23 h 40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402"/>
                <a:gd name="T56" fmla="*/ 1660 w 1660"/>
                <a:gd name="T57" fmla="*/ 402 h 40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402">
                  <a:moveTo>
                    <a:pt x="1660" y="8"/>
                  </a:moveTo>
                  <a:lnTo>
                    <a:pt x="1654" y="2"/>
                  </a:lnTo>
                  <a:lnTo>
                    <a:pt x="1646" y="0"/>
                  </a:lnTo>
                  <a:lnTo>
                    <a:pt x="1638" y="4"/>
                  </a:lnTo>
                  <a:lnTo>
                    <a:pt x="1638" y="14"/>
                  </a:lnTo>
                  <a:lnTo>
                    <a:pt x="1642" y="20"/>
                  </a:lnTo>
                  <a:lnTo>
                    <a:pt x="1650" y="22"/>
                  </a:lnTo>
                  <a:lnTo>
                    <a:pt x="1658" y="16"/>
                  </a:lnTo>
                  <a:lnTo>
                    <a:pt x="1660" y="8"/>
                  </a:lnTo>
                  <a:close/>
                  <a:moveTo>
                    <a:pt x="0" y="394"/>
                  </a:moveTo>
                  <a:lnTo>
                    <a:pt x="6" y="400"/>
                  </a:lnTo>
                  <a:lnTo>
                    <a:pt x="14" y="402"/>
                  </a:lnTo>
                  <a:lnTo>
                    <a:pt x="22" y="398"/>
                  </a:lnTo>
                  <a:lnTo>
                    <a:pt x="22" y="388"/>
                  </a:lnTo>
                  <a:lnTo>
                    <a:pt x="18" y="382"/>
                  </a:lnTo>
                  <a:lnTo>
                    <a:pt x="10" y="380"/>
                  </a:lnTo>
                  <a:lnTo>
                    <a:pt x="2" y="386"/>
                  </a:lnTo>
                  <a:lnTo>
                    <a:pt x="0" y="394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33" name="Line 349"/>
            <p:cNvSpPr>
              <a:spLocks noChangeShapeType="1"/>
            </p:cNvSpPr>
            <p:nvPr/>
          </p:nvSpPr>
          <p:spPr bwMode="auto">
            <a:xfrm flipH="1">
              <a:off x="1418" y="1664"/>
              <a:ext cx="306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34" name="Freeform 350"/>
            <p:cNvSpPr>
              <a:spLocks noEditPoints="1"/>
            </p:cNvSpPr>
            <p:nvPr/>
          </p:nvSpPr>
          <p:spPr bwMode="auto">
            <a:xfrm>
              <a:off x="1414" y="1934"/>
              <a:ext cx="281" cy="6"/>
            </a:xfrm>
            <a:custGeom>
              <a:avLst/>
              <a:gdLst>
                <a:gd name="T0" fmla="*/ 0 w 1481"/>
                <a:gd name="T1" fmla="*/ 1 h 24"/>
                <a:gd name="T2" fmla="*/ 0 w 1481"/>
                <a:gd name="T3" fmla="*/ 1 h 24"/>
                <a:gd name="T4" fmla="*/ 0 w 1481"/>
                <a:gd name="T5" fmla="*/ 2 h 24"/>
                <a:gd name="T6" fmla="*/ 1 w 1481"/>
                <a:gd name="T7" fmla="*/ 1 h 24"/>
                <a:gd name="T8" fmla="*/ 1 w 1481"/>
                <a:gd name="T9" fmla="*/ 1 h 24"/>
                <a:gd name="T10" fmla="*/ 1 w 1481"/>
                <a:gd name="T11" fmla="*/ 0 h 24"/>
                <a:gd name="T12" fmla="*/ 0 w 1481"/>
                <a:gd name="T13" fmla="*/ 0 h 24"/>
                <a:gd name="T14" fmla="*/ 0 w 1481"/>
                <a:gd name="T15" fmla="*/ 0 h 24"/>
                <a:gd name="T16" fmla="*/ 0 w 1481"/>
                <a:gd name="T17" fmla="*/ 1 h 24"/>
                <a:gd name="T18" fmla="*/ 53 w 1481"/>
                <a:gd name="T19" fmla="*/ 1 h 24"/>
                <a:gd name="T20" fmla="*/ 53 w 1481"/>
                <a:gd name="T21" fmla="*/ 0 h 24"/>
                <a:gd name="T22" fmla="*/ 53 w 1481"/>
                <a:gd name="T23" fmla="*/ 0 h 24"/>
                <a:gd name="T24" fmla="*/ 53 w 1481"/>
                <a:gd name="T25" fmla="*/ 0 h 24"/>
                <a:gd name="T26" fmla="*/ 52 w 1481"/>
                <a:gd name="T27" fmla="*/ 1 h 24"/>
                <a:gd name="T28" fmla="*/ 53 w 1481"/>
                <a:gd name="T29" fmla="*/ 1 h 24"/>
                <a:gd name="T30" fmla="*/ 53 w 1481"/>
                <a:gd name="T31" fmla="*/ 2 h 24"/>
                <a:gd name="T32" fmla="*/ 53 w 1481"/>
                <a:gd name="T33" fmla="*/ 1 h 24"/>
                <a:gd name="T34" fmla="*/ 53 w 1481"/>
                <a:gd name="T35" fmla="*/ 1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81"/>
                <a:gd name="T55" fmla="*/ 0 h 24"/>
                <a:gd name="T56" fmla="*/ 1481 w 148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81" h="24">
                  <a:moveTo>
                    <a:pt x="0" y="12"/>
                  </a:moveTo>
                  <a:lnTo>
                    <a:pt x="4" y="20"/>
                  </a:lnTo>
                  <a:lnTo>
                    <a:pt x="12" y="24"/>
                  </a:lnTo>
                  <a:lnTo>
                    <a:pt x="20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2" y="0"/>
                  </a:lnTo>
                  <a:lnTo>
                    <a:pt x="4" y="4"/>
                  </a:lnTo>
                  <a:lnTo>
                    <a:pt x="0" y="12"/>
                  </a:lnTo>
                  <a:close/>
                  <a:moveTo>
                    <a:pt x="1481" y="12"/>
                  </a:moveTo>
                  <a:lnTo>
                    <a:pt x="1477" y="4"/>
                  </a:lnTo>
                  <a:lnTo>
                    <a:pt x="1469" y="0"/>
                  </a:lnTo>
                  <a:lnTo>
                    <a:pt x="1461" y="4"/>
                  </a:lnTo>
                  <a:lnTo>
                    <a:pt x="1457" y="12"/>
                  </a:lnTo>
                  <a:lnTo>
                    <a:pt x="1461" y="20"/>
                  </a:lnTo>
                  <a:lnTo>
                    <a:pt x="1469" y="24"/>
                  </a:lnTo>
                  <a:lnTo>
                    <a:pt x="1477" y="20"/>
                  </a:lnTo>
                  <a:lnTo>
                    <a:pt x="1481" y="12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35" name="Line 351"/>
            <p:cNvSpPr>
              <a:spLocks noChangeShapeType="1"/>
            </p:cNvSpPr>
            <p:nvPr/>
          </p:nvSpPr>
          <p:spPr bwMode="auto">
            <a:xfrm>
              <a:off x="1418" y="1937"/>
              <a:ext cx="272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36" name="Line 352"/>
            <p:cNvSpPr>
              <a:spLocks noChangeShapeType="1"/>
            </p:cNvSpPr>
            <p:nvPr/>
          </p:nvSpPr>
          <p:spPr bwMode="auto">
            <a:xfrm flipH="1" flipV="1">
              <a:off x="1692" y="1937"/>
              <a:ext cx="149" cy="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37" name="Line 353"/>
            <p:cNvSpPr>
              <a:spLocks noChangeShapeType="1"/>
            </p:cNvSpPr>
            <p:nvPr/>
          </p:nvSpPr>
          <p:spPr bwMode="auto">
            <a:xfrm>
              <a:off x="1416" y="1466"/>
              <a:ext cx="0" cy="13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38" name="Line 354"/>
            <p:cNvSpPr>
              <a:spLocks noChangeShapeType="1"/>
            </p:cNvSpPr>
            <p:nvPr/>
          </p:nvSpPr>
          <p:spPr bwMode="auto">
            <a:xfrm flipV="1">
              <a:off x="1008" y="1849"/>
              <a:ext cx="127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39" name="Line 355"/>
            <p:cNvSpPr>
              <a:spLocks noChangeShapeType="1"/>
            </p:cNvSpPr>
            <p:nvPr/>
          </p:nvSpPr>
          <p:spPr bwMode="auto">
            <a:xfrm flipH="1">
              <a:off x="1726" y="1543"/>
              <a:ext cx="98" cy="12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940" name="Rectangle 356"/>
            <p:cNvSpPr>
              <a:spLocks noChangeArrowheads="1"/>
            </p:cNvSpPr>
            <p:nvPr/>
          </p:nvSpPr>
          <p:spPr bwMode="auto">
            <a:xfrm>
              <a:off x="1193" y="157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41" name="Rectangle 357"/>
            <p:cNvSpPr>
              <a:spLocks noChangeArrowheads="1"/>
            </p:cNvSpPr>
            <p:nvPr/>
          </p:nvSpPr>
          <p:spPr bwMode="auto">
            <a:xfrm>
              <a:off x="1184" y="183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42" name="Rectangle 358"/>
            <p:cNvSpPr>
              <a:spLocks noChangeArrowheads="1"/>
            </p:cNvSpPr>
            <p:nvPr/>
          </p:nvSpPr>
          <p:spPr bwMode="auto">
            <a:xfrm>
              <a:off x="1448" y="1564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43" name="Rectangle 359"/>
            <p:cNvSpPr>
              <a:spLocks noChangeArrowheads="1"/>
            </p:cNvSpPr>
            <p:nvPr/>
          </p:nvSpPr>
          <p:spPr bwMode="auto">
            <a:xfrm>
              <a:off x="1448" y="171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44" name="Rectangle 360"/>
            <p:cNvSpPr>
              <a:spLocks noChangeArrowheads="1"/>
            </p:cNvSpPr>
            <p:nvPr/>
          </p:nvSpPr>
          <p:spPr bwMode="auto">
            <a:xfrm>
              <a:off x="1448" y="1915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45" name="Rectangle 361"/>
            <p:cNvSpPr>
              <a:spLocks noChangeArrowheads="1"/>
            </p:cNvSpPr>
            <p:nvPr/>
          </p:nvSpPr>
          <p:spPr bwMode="auto">
            <a:xfrm>
              <a:off x="1757" y="1634"/>
              <a:ext cx="37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46" name="Rectangle 362"/>
            <p:cNvSpPr>
              <a:spLocks noChangeArrowheads="1"/>
            </p:cNvSpPr>
            <p:nvPr/>
          </p:nvSpPr>
          <p:spPr bwMode="auto">
            <a:xfrm>
              <a:off x="1721" y="190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cxnSp>
          <p:nvCxnSpPr>
            <p:cNvPr id="36947" name="AutoShape 363"/>
            <p:cNvCxnSpPr>
              <a:cxnSpLocks noChangeShapeType="1"/>
              <a:stCxn id="36940" idx="3"/>
              <a:endCxn id="36942" idx="1"/>
            </p:cNvCxnSpPr>
            <p:nvPr/>
          </p:nvCxnSpPr>
          <p:spPr bwMode="auto">
            <a:xfrm flipV="1">
              <a:off x="1229" y="1599"/>
              <a:ext cx="219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48" name="AutoShape 364"/>
            <p:cNvCxnSpPr>
              <a:cxnSpLocks noChangeShapeType="1"/>
              <a:stCxn id="36940" idx="3"/>
              <a:endCxn id="36943" idx="1"/>
            </p:cNvCxnSpPr>
            <p:nvPr/>
          </p:nvCxnSpPr>
          <p:spPr bwMode="auto">
            <a:xfrm>
              <a:off x="1229" y="1611"/>
              <a:ext cx="219" cy="14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49" name="AutoShape 365"/>
            <p:cNvCxnSpPr>
              <a:cxnSpLocks noChangeShapeType="1"/>
              <a:stCxn id="36941" idx="3"/>
              <a:endCxn id="36943" idx="1"/>
            </p:cNvCxnSpPr>
            <p:nvPr/>
          </p:nvCxnSpPr>
          <p:spPr bwMode="auto">
            <a:xfrm flipV="1">
              <a:off x="1220" y="1751"/>
              <a:ext cx="228" cy="11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0" name="AutoShape 366"/>
            <p:cNvCxnSpPr>
              <a:cxnSpLocks noChangeShapeType="1"/>
              <a:stCxn id="36941" idx="3"/>
              <a:endCxn id="36944" idx="1"/>
            </p:cNvCxnSpPr>
            <p:nvPr/>
          </p:nvCxnSpPr>
          <p:spPr bwMode="auto">
            <a:xfrm>
              <a:off x="1220" y="1868"/>
              <a:ext cx="228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1" name="AutoShape 367"/>
            <p:cNvCxnSpPr>
              <a:cxnSpLocks noChangeShapeType="1"/>
              <a:stCxn id="36943" idx="3"/>
              <a:endCxn id="36945" idx="1"/>
            </p:cNvCxnSpPr>
            <p:nvPr/>
          </p:nvCxnSpPr>
          <p:spPr bwMode="auto">
            <a:xfrm flipV="1">
              <a:off x="1484" y="1669"/>
              <a:ext cx="273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2" name="AutoShape 368"/>
            <p:cNvCxnSpPr>
              <a:cxnSpLocks noChangeShapeType="1"/>
              <a:stCxn id="36944" idx="3"/>
              <a:endCxn id="36946" idx="1"/>
            </p:cNvCxnSpPr>
            <p:nvPr/>
          </p:nvCxnSpPr>
          <p:spPr bwMode="auto">
            <a:xfrm flipV="1">
              <a:off x="1484" y="1938"/>
              <a:ext cx="237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3" name="AutoShape 369"/>
            <p:cNvCxnSpPr>
              <a:cxnSpLocks noChangeShapeType="1"/>
              <a:stCxn id="36946" idx="0"/>
              <a:endCxn id="36945" idx="2"/>
            </p:cNvCxnSpPr>
            <p:nvPr/>
          </p:nvCxnSpPr>
          <p:spPr bwMode="auto">
            <a:xfrm flipV="1">
              <a:off x="1739" y="1704"/>
              <a:ext cx="37" cy="19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4" name="AutoShape 370"/>
            <p:cNvCxnSpPr>
              <a:cxnSpLocks noChangeShapeType="1"/>
              <a:stCxn id="36941" idx="0"/>
              <a:endCxn id="36940" idx="2"/>
            </p:cNvCxnSpPr>
            <p:nvPr/>
          </p:nvCxnSpPr>
          <p:spPr bwMode="auto">
            <a:xfrm flipV="1">
              <a:off x="1202" y="1646"/>
              <a:ext cx="9" cy="18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5" name="AutoShape 371"/>
            <p:cNvCxnSpPr>
              <a:cxnSpLocks noChangeShapeType="1"/>
              <a:stCxn id="36942" idx="3"/>
              <a:endCxn id="36945" idx="1"/>
            </p:cNvCxnSpPr>
            <p:nvPr/>
          </p:nvCxnSpPr>
          <p:spPr bwMode="auto">
            <a:xfrm>
              <a:off x="1484" y="1599"/>
              <a:ext cx="273" cy="7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6" name="AutoShape 372"/>
            <p:cNvCxnSpPr>
              <a:cxnSpLocks noChangeShapeType="1"/>
              <a:endCxn id="36940" idx="1"/>
            </p:cNvCxnSpPr>
            <p:nvPr/>
          </p:nvCxnSpPr>
          <p:spPr bwMode="auto">
            <a:xfrm>
              <a:off x="1100" y="1557"/>
              <a:ext cx="93" cy="5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7" name="AutoShape 373"/>
            <p:cNvCxnSpPr>
              <a:cxnSpLocks noChangeShapeType="1"/>
              <a:endCxn id="36941" idx="1"/>
            </p:cNvCxnSpPr>
            <p:nvPr/>
          </p:nvCxnSpPr>
          <p:spPr bwMode="auto">
            <a:xfrm flipV="1">
              <a:off x="1109" y="1868"/>
              <a:ext cx="75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8" name="AutoShape 374"/>
            <p:cNvCxnSpPr>
              <a:cxnSpLocks noChangeShapeType="1"/>
              <a:stCxn id="36942" idx="0"/>
            </p:cNvCxnSpPr>
            <p:nvPr/>
          </p:nvCxnSpPr>
          <p:spPr bwMode="auto">
            <a:xfrm flipV="1">
              <a:off x="1466" y="1503"/>
              <a:ext cx="19" cy="6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59" name="AutoShape 375"/>
            <p:cNvCxnSpPr>
              <a:cxnSpLocks noChangeShapeType="1"/>
              <a:stCxn id="36946" idx="3"/>
              <a:endCxn id="36963" idx="1"/>
            </p:cNvCxnSpPr>
            <p:nvPr/>
          </p:nvCxnSpPr>
          <p:spPr bwMode="auto">
            <a:xfrm>
              <a:off x="1757" y="1938"/>
              <a:ext cx="19" cy="1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60" name="AutoShape 376"/>
            <p:cNvCxnSpPr>
              <a:cxnSpLocks noChangeShapeType="1"/>
              <a:stCxn id="36945" idx="3"/>
            </p:cNvCxnSpPr>
            <p:nvPr/>
          </p:nvCxnSpPr>
          <p:spPr bwMode="auto">
            <a:xfrm flipV="1">
              <a:off x="1794" y="1576"/>
              <a:ext cx="54" cy="9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6961" name="Text Box 377"/>
            <p:cNvSpPr txBox="1">
              <a:spLocks noChangeArrowheads="1"/>
            </p:cNvSpPr>
            <p:nvPr/>
          </p:nvSpPr>
          <p:spPr bwMode="auto">
            <a:xfrm>
              <a:off x="1012" y="146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A</a:t>
              </a:r>
            </a:p>
          </p:txBody>
        </p:sp>
        <p:sp>
          <p:nvSpPr>
            <p:cNvPr id="36962" name="Text Box 378"/>
            <p:cNvSpPr txBox="1">
              <a:spLocks noChangeArrowheads="1"/>
            </p:cNvSpPr>
            <p:nvPr/>
          </p:nvSpPr>
          <p:spPr bwMode="auto">
            <a:xfrm>
              <a:off x="1008" y="185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B</a:t>
              </a:r>
            </a:p>
          </p:txBody>
        </p:sp>
        <p:sp>
          <p:nvSpPr>
            <p:cNvPr id="36963" name="Text Box 379"/>
            <p:cNvSpPr txBox="1">
              <a:spLocks noChangeArrowheads="1"/>
            </p:cNvSpPr>
            <p:nvPr/>
          </p:nvSpPr>
          <p:spPr bwMode="auto">
            <a:xfrm>
              <a:off x="1776" y="1889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E</a:t>
              </a:r>
            </a:p>
          </p:txBody>
        </p:sp>
        <p:sp>
          <p:nvSpPr>
            <p:cNvPr id="36964" name="Text Box 380"/>
            <p:cNvSpPr txBox="1">
              <a:spLocks noChangeArrowheads="1"/>
            </p:cNvSpPr>
            <p:nvPr/>
          </p:nvSpPr>
          <p:spPr bwMode="auto">
            <a:xfrm>
              <a:off x="1780" y="1474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D</a:t>
              </a:r>
            </a:p>
          </p:txBody>
        </p:sp>
        <p:sp>
          <p:nvSpPr>
            <p:cNvPr id="36965" name="Text Box 381"/>
            <p:cNvSpPr txBox="1">
              <a:spLocks noChangeArrowheads="1"/>
            </p:cNvSpPr>
            <p:nvPr/>
          </p:nvSpPr>
          <p:spPr bwMode="auto">
            <a:xfrm>
              <a:off x="1401" y="1392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C</a:t>
              </a:r>
            </a:p>
          </p:txBody>
        </p:sp>
      </p:grpSp>
      <p:sp>
        <p:nvSpPr>
          <p:cNvPr id="36880" name="AutoShape 382"/>
          <p:cNvSpPr>
            <a:spLocks noChangeArrowheads="1"/>
          </p:cNvSpPr>
          <p:nvPr/>
        </p:nvSpPr>
        <p:spPr bwMode="auto">
          <a:xfrm>
            <a:off x="6673850" y="4267200"/>
            <a:ext cx="1371600" cy="914400"/>
          </a:xfrm>
          <a:prstGeom prst="wedgeRectCallout">
            <a:avLst>
              <a:gd name="adj1" fmla="val -54051"/>
              <a:gd name="adj2" fmla="val 77954"/>
            </a:avLst>
          </a:prstGeom>
          <a:solidFill>
            <a:srgbClr val="FFFF99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/>
          <a:lstStyle/>
          <a:p>
            <a:pPr algn="ctr"/>
            <a:endParaRPr lang="en-US"/>
          </a:p>
        </p:txBody>
      </p:sp>
      <p:grpSp>
        <p:nvGrpSpPr>
          <p:cNvPr id="36881" name="Group 383"/>
          <p:cNvGrpSpPr>
            <a:grpSpLocks/>
          </p:cNvGrpSpPr>
          <p:nvPr/>
        </p:nvGrpSpPr>
        <p:grpSpPr bwMode="auto">
          <a:xfrm>
            <a:off x="6597650" y="4191000"/>
            <a:ext cx="1479550" cy="1000125"/>
            <a:chOff x="1008" y="1392"/>
            <a:chExt cx="932" cy="630"/>
          </a:xfrm>
        </p:grpSpPr>
        <p:sp>
          <p:nvSpPr>
            <p:cNvPr id="36882" name="Freeform 384"/>
            <p:cNvSpPr>
              <a:spLocks noEditPoints="1"/>
            </p:cNvSpPr>
            <p:nvPr/>
          </p:nvSpPr>
          <p:spPr bwMode="auto">
            <a:xfrm>
              <a:off x="1134" y="1595"/>
              <a:ext cx="284" cy="6"/>
            </a:xfrm>
            <a:custGeom>
              <a:avLst/>
              <a:gdLst>
                <a:gd name="T0" fmla="*/ 54 w 1500"/>
                <a:gd name="T1" fmla="*/ 1 h 22"/>
                <a:gd name="T2" fmla="*/ 54 w 1500"/>
                <a:gd name="T3" fmla="*/ 0 h 22"/>
                <a:gd name="T4" fmla="*/ 53 w 1500"/>
                <a:gd name="T5" fmla="*/ 0 h 22"/>
                <a:gd name="T6" fmla="*/ 53 w 1500"/>
                <a:gd name="T7" fmla="*/ 0 h 22"/>
                <a:gd name="T8" fmla="*/ 53 w 1500"/>
                <a:gd name="T9" fmla="*/ 1 h 22"/>
                <a:gd name="T10" fmla="*/ 53 w 1500"/>
                <a:gd name="T11" fmla="*/ 1 h 22"/>
                <a:gd name="T12" fmla="*/ 53 w 1500"/>
                <a:gd name="T13" fmla="*/ 2 h 22"/>
                <a:gd name="T14" fmla="*/ 54 w 1500"/>
                <a:gd name="T15" fmla="*/ 1 h 22"/>
                <a:gd name="T16" fmla="*/ 54 w 1500"/>
                <a:gd name="T17" fmla="*/ 1 h 22"/>
                <a:gd name="T18" fmla="*/ 0 w 1500"/>
                <a:gd name="T19" fmla="*/ 1 h 22"/>
                <a:gd name="T20" fmla="*/ 0 w 1500"/>
                <a:gd name="T21" fmla="*/ 1 h 22"/>
                <a:gd name="T22" fmla="*/ 0 w 1500"/>
                <a:gd name="T23" fmla="*/ 2 h 22"/>
                <a:gd name="T24" fmla="*/ 1 w 1500"/>
                <a:gd name="T25" fmla="*/ 1 h 22"/>
                <a:gd name="T26" fmla="*/ 1 w 1500"/>
                <a:gd name="T27" fmla="*/ 1 h 22"/>
                <a:gd name="T28" fmla="*/ 1 w 1500"/>
                <a:gd name="T29" fmla="*/ 0 h 22"/>
                <a:gd name="T30" fmla="*/ 0 w 1500"/>
                <a:gd name="T31" fmla="*/ 0 h 22"/>
                <a:gd name="T32" fmla="*/ 0 w 1500"/>
                <a:gd name="T33" fmla="*/ 0 h 22"/>
                <a:gd name="T34" fmla="*/ 0 w 1500"/>
                <a:gd name="T35" fmla="*/ 1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22"/>
                <a:gd name="T56" fmla="*/ 1500 w 1500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22">
                  <a:moveTo>
                    <a:pt x="1500" y="10"/>
                  </a:moveTo>
                  <a:lnTo>
                    <a:pt x="1498" y="2"/>
                  </a:lnTo>
                  <a:lnTo>
                    <a:pt x="1490" y="0"/>
                  </a:lnTo>
                  <a:lnTo>
                    <a:pt x="1482" y="2"/>
                  </a:lnTo>
                  <a:lnTo>
                    <a:pt x="1478" y="10"/>
                  </a:lnTo>
                  <a:lnTo>
                    <a:pt x="1482" y="18"/>
                  </a:lnTo>
                  <a:lnTo>
                    <a:pt x="1490" y="22"/>
                  </a:lnTo>
                  <a:lnTo>
                    <a:pt x="1498" y="18"/>
                  </a:lnTo>
                  <a:lnTo>
                    <a:pt x="1500" y="10"/>
                  </a:lnTo>
                  <a:close/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18"/>
                  </a:lnTo>
                  <a:lnTo>
                    <a:pt x="21" y="10"/>
                  </a:lnTo>
                  <a:lnTo>
                    <a:pt x="18" y="2"/>
                  </a:lnTo>
                  <a:lnTo>
                    <a:pt x="10" y="0"/>
                  </a:lnTo>
                  <a:lnTo>
                    <a:pt x="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883" name="Line 385"/>
            <p:cNvSpPr>
              <a:spLocks noChangeShapeType="1"/>
            </p:cNvSpPr>
            <p:nvPr/>
          </p:nvSpPr>
          <p:spPr bwMode="auto">
            <a:xfrm flipH="1">
              <a:off x="1138" y="1598"/>
              <a:ext cx="276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4" name="Freeform 386"/>
            <p:cNvSpPr>
              <a:spLocks noEditPoints="1"/>
            </p:cNvSpPr>
            <p:nvPr/>
          </p:nvSpPr>
          <p:spPr bwMode="auto">
            <a:xfrm>
              <a:off x="1134" y="1753"/>
              <a:ext cx="284" cy="99"/>
            </a:xfrm>
            <a:custGeom>
              <a:avLst/>
              <a:gdLst>
                <a:gd name="T0" fmla="*/ 0 w 1500"/>
                <a:gd name="T1" fmla="*/ 24 h 403"/>
                <a:gd name="T2" fmla="*/ 0 w 1500"/>
                <a:gd name="T3" fmla="*/ 24 h 403"/>
                <a:gd name="T4" fmla="*/ 1 w 1500"/>
                <a:gd name="T5" fmla="*/ 24 h 403"/>
                <a:gd name="T6" fmla="*/ 1 w 1500"/>
                <a:gd name="T7" fmla="*/ 24 h 403"/>
                <a:gd name="T8" fmla="*/ 1 w 1500"/>
                <a:gd name="T9" fmla="*/ 24 h 403"/>
                <a:gd name="T10" fmla="*/ 1 w 1500"/>
                <a:gd name="T11" fmla="*/ 23 h 403"/>
                <a:gd name="T12" fmla="*/ 0 w 1500"/>
                <a:gd name="T13" fmla="*/ 23 h 403"/>
                <a:gd name="T14" fmla="*/ 0 w 1500"/>
                <a:gd name="T15" fmla="*/ 23 h 403"/>
                <a:gd name="T16" fmla="*/ 0 w 1500"/>
                <a:gd name="T17" fmla="*/ 24 h 403"/>
                <a:gd name="T18" fmla="*/ 54 w 1500"/>
                <a:gd name="T19" fmla="*/ 0 h 403"/>
                <a:gd name="T20" fmla="*/ 54 w 1500"/>
                <a:gd name="T21" fmla="*/ 0 h 403"/>
                <a:gd name="T22" fmla="*/ 53 w 1500"/>
                <a:gd name="T23" fmla="*/ 0 h 403"/>
                <a:gd name="T24" fmla="*/ 53 w 1500"/>
                <a:gd name="T25" fmla="*/ 0 h 403"/>
                <a:gd name="T26" fmla="*/ 53 w 1500"/>
                <a:gd name="T27" fmla="*/ 1 h 403"/>
                <a:gd name="T28" fmla="*/ 53 w 1500"/>
                <a:gd name="T29" fmla="*/ 1 h 403"/>
                <a:gd name="T30" fmla="*/ 53 w 1500"/>
                <a:gd name="T31" fmla="*/ 1 h 403"/>
                <a:gd name="T32" fmla="*/ 54 w 1500"/>
                <a:gd name="T33" fmla="*/ 1 h 403"/>
                <a:gd name="T34" fmla="*/ 54 w 1500"/>
                <a:gd name="T35" fmla="*/ 0 h 40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403"/>
                <a:gd name="T56" fmla="*/ 1500 w 1500"/>
                <a:gd name="T57" fmla="*/ 403 h 40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403">
                  <a:moveTo>
                    <a:pt x="0" y="395"/>
                  </a:moveTo>
                  <a:lnTo>
                    <a:pt x="4" y="403"/>
                  </a:lnTo>
                  <a:lnTo>
                    <a:pt x="14" y="403"/>
                  </a:lnTo>
                  <a:lnTo>
                    <a:pt x="20" y="399"/>
                  </a:lnTo>
                  <a:lnTo>
                    <a:pt x="21" y="391"/>
                  </a:lnTo>
                  <a:lnTo>
                    <a:pt x="16" y="383"/>
                  </a:lnTo>
                  <a:lnTo>
                    <a:pt x="8" y="381"/>
                  </a:lnTo>
                  <a:lnTo>
                    <a:pt x="0" y="387"/>
                  </a:lnTo>
                  <a:lnTo>
                    <a:pt x="0" y="395"/>
                  </a:lnTo>
                  <a:close/>
                  <a:moveTo>
                    <a:pt x="1500" y="8"/>
                  </a:moveTo>
                  <a:lnTo>
                    <a:pt x="1496" y="2"/>
                  </a:lnTo>
                  <a:lnTo>
                    <a:pt x="1486" y="0"/>
                  </a:lnTo>
                  <a:lnTo>
                    <a:pt x="1480" y="6"/>
                  </a:lnTo>
                  <a:lnTo>
                    <a:pt x="1478" y="14"/>
                  </a:lnTo>
                  <a:lnTo>
                    <a:pt x="1484" y="22"/>
                  </a:lnTo>
                  <a:lnTo>
                    <a:pt x="1492" y="22"/>
                  </a:lnTo>
                  <a:lnTo>
                    <a:pt x="1500" y="18"/>
                  </a:lnTo>
                  <a:lnTo>
                    <a:pt x="1500" y="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885" name="Line 387"/>
            <p:cNvSpPr>
              <a:spLocks noChangeShapeType="1"/>
            </p:cNvSpPr>
            <p:nvPr/>
          </p:nvSpPr>
          <p:spPr bwMode="auto">
            <a:xfrm flipV="1">
              <a:off x="1138" y="1757"/>
              <a:ext cx="276" cy="9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6" name="Freeform 388"/>
            <p:cNvSpPr>
              <a:spLocks noEditPoints="1"/>
            </p:cNvSpPr>
            <p:nvPr/>
          </p:nvSpPr>
          <p:spPr bwMode="auto">
            <a:xfrm>
              <a:off x="1134" y="1846"/>
              <a:ext cx="284" cy="93"/>
            </a:xfrm>
            <a:custGeom>
              <a:avLst/>
              <a:gdLst>
                <a:gd name="T0" fmla="*/ 0 w 1500"/>
                <a:gd name="T1" fmla="*/ 0 h 381"/>
                <a:gd name="T2" fmla="*/ 0 w 1500"/>
                <a:gd name="T3" fmla="*/ 1 h 381"/>
                <a:gd name="T4" fmla="*/ 0 w 1500"/>
                <a:gd name="T5" fmla="*/ 1 h 381"/>
                <a:gd name="T6" fmla="*/ 1 w 1500"/>
                <a:gd name="T7" fmla="*/ 1 h 381"/>
                <a:gd name="T8" fmla="*/ 1 w 1500"/>
                <a:gd name="T9" fmla="*/ 1 h 381"/>
                <a:gd name="T10" fmla="*/ 1 w 1500"/>
                <a:gd name="T11" fmla="*/ 0 h 381"/>
                <a:gd name="T12" fmla="*/ 1 w 1500"/>
                <a:gd name="T13" fmla="*/ 0 h 381"/>
                <a:gd name="T14" fmla="*/ 0 w 1500"/>
                <a:gd name="T15" fmla="*/ 0 h 381"/>
                <a:gd name="T16" fmla="*/ 0 w 1500"/>
                <a:gd name="T17" fmla="*/ 0 h 381"/>
                <a:gd name="T18" fmla="*/ 54 w 1500"/>
                <a:gd name="T19" fmla="*/ 22 h 381"/>
                <a:gd name="T20" fmla="*/ 54 w 1500"/>
                <a:gd name="T21" fmla="*/ 22 h 381"/>
                <a:gd name="T22" fmla="*/ 53 w 1500"/>
                <a:gd name="T23" fmla="*/ 21 h 381"/>
                <a:gd name="T24" fmla="*/ 53 w 1500"/>
                <a:gd name="T25" fmla="*/ 21 h 381"/>
                <a:gd name="T26" fmla="*/ 53 w 1500"/>
                <a:gd name="T27" fmla="*/ 22 h 381"/>
                <a:gd name="T28" fmla="*/ 53 w 1500"/>
                <a:gd name="T29" fmla="*/ 22 h 381"/>
                <a:gd name="T30" fmla="*/ 53 w 1500"/>
                <a:gd name="T31" fmla="*/ 23 h 381"/>
                <a:gd name="T32" fmla="*/ 54 w 1500"/>
                <a:gd name="T33" fmla="*/ 23 h 381"/>
                <a:gd name="T34" fmla="*/ 54 w 1500"/>
                <a:gd name="T35" fmla="*/ 22 h 3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00"/>
                <a:gd name="T55" fmla="*/ 0 h 381"/>
                <a:gd name="T56" fmla="*/ 1500 w 1500"/>
                <a:gd name="T57" fmla="*/ 381 h 3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00" h="381">
                  <a:moveTo>
                    <a:pt x="0" y="10"/>
                  </a:moveTo>
                  <a:lnTo>
                    <a:pt x="2" y="18"/>
                  </a:lnTo>
                  <a:lnTo>
                    <a:pt x="8" y="22"/>
                  </a:lnTo>
                  <a:lnTo>
                    <a:pt x="16" y="22"/>
                  </a:lnTo>
                  <a:lnTo>
                    <a:pt x="21" y="14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10"/>
                  </a:lnTo>
                  <a:close/>
                  <a:moveTo>
                    <a:pt x="1500" y="373"/>
                  </a:moveTo>
                  <a:lnTo>
                    <a:pt x="1500" y="365"/>
                  </a:lnTo>
                  <a:lnTo>
                    <a:pt x="1492" y="359"/>
                  </a:lnTo>
                  <a:lnTo>
                    <a:pt x="1484" y="361"/>
                  </a:lnTo>
                  <a:lnTo>
                    <a:pt x="1478" y="369"/>
                  </a:lnTo>
                  <a:lnTo>
                    <a:pt x="1480" y="377"/>
                  </a:lnTo>
                  <a:lnTo>
                    <a:pt x="1486" y="381"/>
                  </a:lnTo>
                  <a:lnTo>
                    <a:pt x="1496" y="381"/>
                  </a:lnTo>
                  <a:lnTo>
                    <a:pt x="1500" y="373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887" name="Line 389"/>
            <p:cNvSpPr>
              <a:spLocks noChangeShapeType="1"/>
            </p:cNvSpPr>
            <p:nvPr/>
          </p:nvSpPr>
          <p:spPr bwMode="auto">
            <a:xfrm>
              <a:off x="1138" y="1850"/>
              <a:ext cx="276" cy="86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88" name="Freeform 390"/>
            <p:cNvSpPr>
              <a:spLocks noEditPoints="1"/>
            </p:cNvSpPr>
            <p:nvPr/>
          </p:nvSpPr>
          <p:spPr bwMode="auto">
            <a:xfrm>
              <a:off x="1414" y="1595"/>
              <a:ext cx="315" cy="71"/>
            </a:xfrm>
            <a:custGeom>
              <a:avLst/>
              <a:gdLst>
                <a:gd name="T0" fmla="*/ 0 w 1660"/>
                <a:gd name="T1" fmla="*/ 0 h 291"/>
                <a:gd name="T2" fmla="*/ 0 w 1660"/>
                <a:gd name="T3" fmla="*/ 1 h 291"/>
                <a:gd name="T4" fmla="*/ 0 w 1660"/>
                <a:gd name="T5" fmla="*/ 1 h 291"/>
                <a:gd name="T6" fmla="*/ 1 w 1660"/>
                <a:gd name="T7" fmla="*/ 1 h 291"/>
                <a:gd name="T8" fmla="*/ 1 w 1660"/>
                <a:gd name="T9" fmla="*/ 1 h 291"/>
                <a:gd name="T10" fmla="*/ 1 w 1660"/>
                <a:gd name="T11" fmla="*/ 0 h 291"/>
                <a:gd name="T12" fmla="*/ 1 w 1660"/>
                <a:gd name="T13" fmla="*/ 0 h 291"/>
                <a:gd name="T14" fmla="*/ 0 w 1660"/>
                <a:gd name="T15" fmla="*/ 0 h 291"/>
                <a:gd name="T16" fmla="*/ 0 w 1660"/>
                <a:gd name="T17" fmla="*/ 0 h 291"/>
                <a:gd name="T18" fmla="*/ 60 w 1660"/>
                <a:gd name="T19" fmla="*/ 17 h 291"/>
                <a:gd name="T20" fmla="*/ 60 w 1660"/>
                <a:gd name="T21" fmla="*/ 16 h 291"/>
                <a:gd name="T22" fmla="*/ 59 w 1660"/>
                <a:gd name="T23" fmla="*/ 16 h 291"/>
                <a:gd name="T24" fmla="*/ 59 w 1660"/>
                <a:gd name="T25" fmla="*/ 16 h 291"/>
                <a:gd name="T26" fmla="*/ 59 w 1660"/>
                <a:gd name="T27" fmla="*/ 17 h 291"/>
                <a:gd name="T28" fmla="*/ 59 w 1660"/>
                <a:gd name="T29" fmla="*/ 17 h 291"/>
                <a:gd name="T30" fmla="*/ 59 w 1660"/>
                <a:gd name="T31" fmla="*/ 17 h 291"/>
                <a:gd name="T32" fmla="*/ 60 w 1660"/>
                <a:gd name="T33" fmla="*/ 17 h 291"/>
                <a:gd name="T34" fmla="*/ 60 w 1660"/>
                <a:gd name="T35" fmla="*/ 17 h 29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291"/>
                <a:gd name="T56" fmla="*/ 1660 w 1660"/>
                <a:gd name="T57" fmla="*/ 291 h 29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291">
                  <a:moveTo>
                    <a:pt x="0" y="10"/>
                  </a:moveTo>
                  <a:lnTo>
                    <a:pt x="2" y="18"/>
                  </a:lnTo>
                  <a:lnTo>
                    <a:pt x="10" y="22"/>
                  </a:lnTo>
                  <a:lnTo>
                    <a:pt x="18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4" y="0"/>
                  </a:lnTo>
                  <a:lnTo>
                    <a:pt x="6" y="2"/>
                  </a:lnTo>
                  <a:lnTo>
                    <a:pt x="0" y="10"/>
                  </a:lnTo>
                  <a:close/>
                  <a:moveTo>
                    <a:pt x="1660" y="281"/>
                  </a:moveTo>
                  <a:lnTo>
                    <a:pt x="1658" y="273"/>
                  </a:lnTo>
                  <a:lnTo>
                    <a:pt x="1650" y="269"/>
                  </a:lnTo>
                  <a:lnTo>
                    <a:pt x="1642" y="271"/>
                  </a:lnTo>
                  <a:lnTo>
                    <a:pt x="1638" y="279"/>
                  </a:lnTo>
                  <a:lnTo>
                    <a:pt x="1638" y="287"/>
                  </a:lnTo>
                  <a:lnTo>
                    <a:pt x="1646" y="291"/>
                  </a:lnTo>
                  <a:lnTo>
                    <a:pt x="1654" y="289"/>
                  </a:lnTo>
                  <a:lnTo>
                    <a:pt x="1660" y="281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889" name="Line 391"/>
            <p:cNvSpPr>
              <a:spLocks noChangeShapeType="1"/>
            </p:cNvSpPr>
            <p:nvPr/>
          </p:nvSpPr>
          <p:spPr bwMode="auto">
            <a:xfrm>
              <a:off x="1418" y="1598"/>
              <a:ext cx="306" cy="65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90" name="Freeform 392"/>
            <p:cNvSpPr>
              <a:spLocks noEditPoints="1"/>
            </p:cNvSpPr>
            <p:nvPr/>
          </p:nvSpPr>
          <p:spPr bwMode="auto">
            <a:xfrm>
              <a:off x="1414" y="1661"/>
              <a:ext cx="315" cy="98"/>
            </a:xfrm>
            <a:custGeom>
              <a:avLst/>
              <a:gdLst>
                <a:gd name="T0" fmla="*/ 60 w 1660"/>
                <a:gd name="T1" fmla="*/ 0 h 402"/>
                <a:gd name="T2" fmla="*/ 60 w 1660"/>
                <a:gd name="T3" fmla="*/ 0 h 402"/>
                <a:gd name="T4" fmla="*/ 59 w 1660"/>
                <a:gd name="T5" fmla="*/ 0 h 402"/>
                <a:gd name="T6" fmla="*/ 59 w 1660"/>
                <a:gd name="T7" fmla="*/ 0 h 402"/>
                <a:gd name="T8" fmla="*/ 59 w 1660"/>
                <a:gd name="T9" fmla="*/ 1 h 402"/>
                <a:gd name="T10" fmla="*/ 59 w 1660"/>
                <a:gd name="T11" fmla="*/ 1 h 402"/>
                <a:gd name="T12" fmla="*/ 59 w 1660"/>
                <a:gd name="T13" fmla="*/ 1 h 402"/>
                <a:gd name="T14" fmla="*/ 60 w 1660"/>
                <a:gd name="T15" fmla="*/ 1 h 402"/>
                <a:gd name="T16" fmla="*/ 60 w 1660"/>
                <a:gd name="T17" fmla="*/ 0 h 402"/>
                <a:gd name="T18" fmla="*/ 0 w 1660"/>
                <a:gd name="T19" fmla="*/ 23 h 402"/>
                <a:gd name="T20" fmla="*/ 0 w 1660"/>
                <a:gd name="T21" fmla="*/ 24 h 402"/>
                <a:gd name="T22" fmla="*/ 1 w 1660"/>
                <a:gd name="T23" fmla="*/ 24 h 402"/>
                <a:gd name="T24" fmla="*/ 1 w 1660"/>
                <a:gd name="T25" fmla="*/ 24 h 402"/>
                <a:gd name="T26" fmla="*/ 1 w 1660"/>
                <a:gd name="T27" fmla="*/ 23 h 402"/>
                <a:gd name="T28" fmla="*/ 1 w 1660"/>
                <a:gd name="T29" fmla="*/ 23 h 402"/>
                <a:gd name="T30" fmla="*/ 0 w 1660"/>
                <a:gd name="T31" fmla="*/ 23 h 402"/>
                <a:gd name="T32" fmla="*/ 0 w 1660"/>
                <a:gd name="T33" fmla="*/ 23 h 402"/>
                <a:gd name="T34" fmla="*/ 0 w 1660"/>
                <a:gd name="T35" fmla="*/ 23 h 40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660"/>
                <a:gd name="T55" fmla="*/ 0 h 402"/>
                <a:gd name="T56" fmla="*/ 1660 w 1660"/>
                <a:gd name="T57" fmla="*/ 402 h 40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660" h="402">
                  <a:moveTo>
                    <a:pt x="1660" y="8"/>
                  </a:moveTo>
                  <a:lnTo>
                    <a:pt x="1654" y="2"/>
                  </a:lnTo>
                  <a:lnTo>
                    <a:pt x="1646" y="0"/>
                  </a:lnTo>
                  <a:lnTo>
                    <a:pt x="1638" y="4"/>
                  </a:lnTo>
                  <a:lnTo>
                    <a:pt x="1638" y="14"/>
                  </a:lnTo>
                  <a:lnTo>
                    <a:pt x="1642" y="20"/>
                  </a:lnTo>
                  <a:lnTo>
                    <a:pt x="1650" y="22"/>
                  </a:lnTo>
                  <a:lnTo>
                    <a:pt x="1658" y="16"/>
                  </a:lnTo>
                  <a:lnTo>
                    <a:pt x="1660" y="8"/>
                  </a:lnTo>
                  <a:close/>
                  <a:moveTo>
                    <a:pt x="0" y="394"/>
                  </a:moveTo>
                  <a:lnTo>
                    <a:pt x="6" y="400"/>
                  </a:lnTo>
                  <a:lnTo>
                    <a:pt x="14" y="402"/>
                  </a:lnTo>
                  <a:lnTo>
                    <a:pt x="22" y="398"/>
                  </a:lnTo>
                  <a:lnTo>
                    <a:pt x="22" y="388"/>
                  </a:lnTo>
                  <a:lnTo>
                    <a:pt x="18" y="382"/>
                  </a:lnTo>
                  <a:lnTo>
                    <a:pt x="10" y="380"/>
                  </a:lnTo>
                  <a:lnTo>
                    <a:pt x="2" y="386"/>
                  </a:lnTo>
                  <a:lnTo>
                    <a:pt x="0" y="394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891" name="Line 393"/>
            <p:cNvSpPr>
              <a:spLocks noChangeShapeType="1"/>
            </p:cNvSpPr>
            <p:nvPr/>
          </p:nvSpPr>
          <p:spPr bwMode="auto">
            <a:xfrm flipH="1">
              <a:off x="1418" y="1664"/>
              <a:ext cx="306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92" name="Freeform 394"/>
            <p:cNvSpPr>
              <a:spLocks noEditPoints="1"/>
            </p:cNvSpPr>
            <p:nvPr/>
          </p:nvSpPr>
          <p:spPr bwMode="auto">
            <a:xfrm>
              <a:off x="1414" y="1934"/>
              <a:ext cx="281" cy="6"/>
            </a:xfrm>
            <a:custGeom>
              <a:avLst/>
              <a:gdLst>
                <a:gd name="T0" fmla="*/ 0 w 1481"/>
                <a:gd name="T1" fmla="*/ 1 h 24"/>
                <a:gd name="T2" fmla="*/ 0 w 1481"/>
                <a:gd name="T3" fmla="*/ 1 h 24"/>
                <a:gd name="T4" fmla="*/ 0 w 1481"/>
                <a:gd name="T5" fmla="*/ 2 h 24"/>
                <a:gd name="T6" fmla="*/ 1 w 1481"/>
                <a:gd name="T7" fmla="*/ 1 h 24"/>
                <a:gd name="T8" fmla="*/ 1 w 1481"/>
                <a:gd name="T9" fmla="*/ 1 h 24"/>
                <a:gd name="T10" fmla="*/ 1 w 1481"/>
                <a:gd name="T11" fmla="*/ 0 h 24"/>
                <a:gd name="T12" fmla="*/ 0 w 1481"/>
                <a:gd name="T13" fmla="*/ 0 h 24"/>
                <a:gd name="T14" fmla="*/ 0 w 1481"/>
                <a:gd name="T15" fmla="*/ 0 h 24"/>
                <a:gd name="T16" fmla="*/ 0 w 1481"/>
                <a:gd name="T17" fmla="*/ 1 h 24"/>
                <a:gd name="T18" fmla="*/ 53 w 1481"/>
                <a:gd name="T19" fmla="*/ 1 h 24"/>
                <a:gd name="T20" fmla="*/ 53 w 1481"/>
                <a:gd name="T21" fmla="*/ 0 h 24"/>
                <a:gd name="T22" fmla="*/ 53 w 1481"/>
                <a:gd name="T23" fmla="*/ 0 h 24"/>
                <a:gd name="T24" fmla="*/ 53 w 1481"/>
                <a:gd name="T25" fmla="*/ 0 h 24"/>
                <a:gd name="T26" fmla="*/ 52 w 1481"/>
                <a:gd name="T27" fmla="*/ 1 h 24"/>
                <a:gd name="T28" fmla="*/ 53 w 1481"/>
                <a:gd name="T29" fmla="*/ 1 h 24"/>
                <a:gd name="T30" fmla="*/ 53 w 1481"/>
                <a:gd name="T31" fmla="*/ 2 h 24"/>
                <a:gd name="T32" fmla="*/ 53 w 1481"/>
                <a:gd name="T33" fmla="*/ 1 h 24"/>
                <a:gd name="T34" fmla="*/ 53 w 1481"/>
                <a:gd name="T35" fmla="*/ 1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81"/>
                <a:gd name="T55" fmla="*/ 0 h 24"/>
                <a:gd name="T56" fmla="*/ 1481 w 148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81" h="24">
                  <a:moveTo>
                    <a:pt x="0" y="12"/>
                  </a:moveTo>
                  <a:lnTo>
                    <a:pt x="4" y="20"/>
                  </a:lnTo>
                  <a:lnTo>
                    <a:pt x="12" y="24"/>
                  </a:lnTo>
                  <a:lnTo>
                    <a:pt x="20" y="20"/>
                  </a:lnTo>
                  <a:lnTo>
                    <a:pt x="22" y="12"/>
                  </a:lnTo>
                  <a:lnTo>
                    <a:pt x="20" y="4"/>
                  </a:lnTo>
                  <a:lnTo>
                    <a:pt x="12" y="0"/>
                  </a:lnTo>
                  <a:lnTo>
                    <a:pt x="4" y="4"/>
                  </a:lnTo>
                  <a:lnTo>
                    <a:pt x="0" y="12"/>
                  </a:lnTo>
                  <a:close/>
                  <a:moveTo>
                    <a:pt x="1481" y="12"/>
                  </a:moveTo>
                  <a:lnTo>
                    <a:pt x="1477" y="4"/>
                  </a:lnTo>
                  <a:lnTo>
                    <a:pt x="1469" y="0"/>
                  </a:lnTo>
                  <a:lnTo>
                    <a:pt x="1461" y="4"/>
                  </a:lnTo>
                  <a:lnTo>
                    <a:pt x="1457" y="12"/>
                  </a:lnTo>
                  <a:lnTo>
                    <a:pt x="1461" y="20"/>
                  </a:lnTo>
                  <a:lnTo>
                    <a:pt x="1469" y="24"/>
                  </a:lnTo>
                  <a:lnTo>
                    <a:pt x="1477" y="20"/>
                  </a:lnTo>
                  <a:lnTo>
                    <a:pt x="1481" y="12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893" name="Line 395"/>
            <p:cNvSpPr>
              <a:spLocks noChangeShapeType="1"/>
            </p:cNvSpPr>
            <p:nvPr/>
          </p:nvSpPr>
          <p:spPr bwMode="auto">
            <a:xfrm>
              <a:off x="1418" y="1937"/>
              <a:ext cx="272" cy="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94" name="Line 396"/>
            <p:cNvSpPr>
              <a:spLocks noChangeShapeType="1"/>
            </p:cNvSpPr>
            <p:nvPr/>
          </p:nvSpPr>
          <p:spPr bwMode="auto">
            <a:xfrm flipH="1" flipV="1">
              <a:off x="1692" y="1937"/>
              <a:ext cx="149" cy="3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95" name="Line 397"/>
            <p:cNvSpPr>
              <a:spLocks noChangeShapeType="1"/>
            </p:cNvSpPr>
            <p:nvPr/>
          </p:nvSpPr>
          <p:spPr bwMode="auto">
            <a:xfrm>
              <a:off x="1416" y="1466"/>
              <a:ext cx="0" cy="132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96" name="Line 398"/>
            <p:cNvSpPr>
              <a:spLocks noChangeShapeType="1"/>
            </p:cNvSpPr>
            <p:nvPr/>
          </p:nvSpPr>
          <p:spPr bwMode="auto">
            <a:xfrm flipV="1">
              <a:off x="1008" y="1849"/>
              <a:ext cx="127" cy="91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97" name="Line 399"/>
            <p:cNvSpPr>
              <a:spLocks noChangeShapeType="1"/>
            </p:cNvSpPr>
            <p:nvPr/>
          </p:nvSpPr>
          <p:spPr bwMode="auto">
            <a:xfrm flipH="1">
              <a:off x="1726" y="1543"/>
              <a:ext cx="98" cy="120"/>
            </a:xfrm>
            <a:prstGeom prst="line">
              <a:avLst/>
            </a:prstGeom>
            <a:noFill/>
            <a:ln w="2857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898" name="Rectangle 400"/>
            <p:cNvSpPr>
              <a:spLocks noChangeArrowheads="1"/>
            </p:cNvSpPr>
            <p:nvPr/>
          </p:nvSpPr>
          <p:spPr bwMode="auto">
            <a:xfrm>
              <a:off x="1193" y="157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899" name="Rectangle 401"/>
            <p:cNvSpPr>
              <a:spLocks noChangeArrowheads="1"/>
            </p:cNvSpPr>
            <p:nvPr/>
          </p:nvSpPr>
          <p:spPr bwMode="auto">
            <a:xfrm>
              <a:off x="1184" y="183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00" name="Rectangle 402"/>
            <p:cNvSpPr>
              <a:spLocks noChangeArrowheads="1"/>
            </p:cNvSpPr>
            <p:nvPr/>
          </p:nvSpPr>
          <p:spPr bwMode="auto">
            <a:xfrm>
              <a:off x="1448" y="1564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01" name="Rectangle 403"/>
            <p:cNvSpPr>
              <a:spLocks noChangeArrowheads="1"/>
            </p:cNvSpPr>
            <p:nvPr/>
          </p:nvSpPr>
          <p:spPr bwMode="auto">
            <a:xfrm>
              <a:off x="1448" y="1716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02" name="Rectangle 404"/>
            <p:cNvSpPr>
              <a:spLocks noChangeArrowheads="1"/>
            </p:cNvSpPr>
            <p:nvPr/>
          </p:nvSpPr>
          <p:spPr bwMode="auto">
            <a:xfrm>
              <a:off x="1448" y="1915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03" name="Rectangle 405"/>
            <p:cNvSpPr>
              <a:spLocks noChangeArrowheads="1"/>
            </p:cNvSpPr>
            <p:nvPr/>
          </p:nvSpPr>
          <p:spPr bwMode="auto">
            <a:xfrm>
              <a:off x="1757" y="1634"/>
              <a:ext cx="37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sp>
          <p:nvSpPr>
            <p:cNvPr id="36904" name="Rectangle 406"/>
            <p:cNvSpPr>
              <a:spLocks noChangeArrowheads="1"/>
            </p:cNvSpPr>
            <p:nvPr/>
          </p:nvSpPr>
          <p:spPr bwMode="auto">
            <a:xfrm>
              <a:off x="1721" y="1903"/>
              <a:ext cx="36" cy="70"/>
            </a:xfrm>
            <a:prstGeom prst="rect">
              <a:avLst/>
            </a:prstGeom>
            <a:solidFill>
              <a:schemeClr val="bg2"/>
            </a:solidFill>
            <a:ln w="9525">
              <a:miter lim="800000"/>
              <a:headEnd/>
              <a:tailEnd/>
            </a:ln>
            <a:scene3d>
              <a:camera prst="legacyObliqueTopLeft"/>
              <a:lightRig rig="legacyFlat3" dir="t"/>
            </a:scene3d>
            <a:sp3d extrusionH="125400" prstMaterial="legacyMatte">
              <a:bevelT w="13500" h="13500" prst="angle"/>
              <a:bevelB w="13500" h="13500" prst="angle"/>
              <a:extrusionClr>
                <a:schemeClr val="bg2"/>
              </a:extrusionClr>
            </a:sp3d>
          </p:spPr>
          <p:txBody>
            <a:bodyPr wrap="none" lIns="90488" tIns="44450" rIns="90488" bIns="44450" anchor="ctr">
              <a:flatTx/>
            </a:bodyPr>
            <a:lstStyle/>
            <a:p>
              <a:endParaRPr lang="en-US"/>
            </a:p>
          </p:txBody>
        </p:sp>
        <p:cxnSp>
          <p:nvCxnSpPr>
            <p:cNvPr id="36905" name="AutoShape 407"/>
            <p:cNvCxnSpPr>
              <a:cxnSpLocks noChangeShapeType="1"/>
              <a:stCxn id="36898" idx="3"/>
              <a:endCxn id="36900" idx="1"/>
            </p:cNvCxnSpPr>
            <p:nvPr/>
          </p:nvCxnSpPr>
          <p:spPr bwMode="auto">
            <a:xfrm flipV="1">
              <a:off x="1229" y="1599"/>
              <a:ext cx="219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06" name="AutoShape 408"/>
            <p:cNvCxnSpPr>
              <a:cxnSpLocks noChangeShapeType="1"/>
              <a:stCxn id="36898" idx="3"/>
              <a:endCxn id="36901" idx="1"/>
            </p:cNvCxnSpPr>
            <p:nvPr/>
          </p:nvCxnSpPr>
          <p:spPr bwMode="auto">
            <a:xfrm>
              <a:off x="1229" y="1611"/>
              <a:ext cx="219" cy="14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07" name="AutoShape 409"/>
            <p:cNvCxnSpPr>
              <a:cxnSpLocks noChangeShapeType="1"/>
              <a:stCxn id="36899" idx="3"/>
              <a:endCxn id="36901" idx="1"/>
            </p:cNvCxnSpPr>
            <p:nvPr/>
          </p:nvCxnSpPr>
          <p:spPr bwMode="auto">
            <a:xfrm flipV="1">
              <a:off x="1220" y="1751"/>
              <a:ext cx="228" cy="11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08" name="AutoShape 410"/>
            <p:cNvCxnSpPr>
              <a:cxnSpLocks noChangeShapeType="1"/>
              <a:stCxn id="36899" idx="3"/>
              <a:endCxn id="36902" idx="1"/>
            </p:cNvCxnSpPr>
            <p:nvPr/>
          </p:nvCxnSpPr>
          <p:spPr bwMode="auto">
            <a:xfrm>
              <a:off x="1220" y="1868"/>
              <a:ext cx="228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09" name="AutoShape 411"/>
            <p:cNvCxnSpPr>
              <a:cxnSpLocks noChangeShapeType="1"/>
              <a:stCxn id="36901" idx="3"/>
              <a:endCxn id="36903" idx="1"/>
            </p:cNvCxnSpPr>
            <p:nvPr/>
          </p:nvCxnSpPr>
          <p:spPr bwMode="auto">
            <a:xfrm flipV="1">
              <a:off x="1484" y="1669"/>
              <a:ext cx="273" cy="8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10" name="AutoShape 412"/>
            <p:cNvCxnSpPr>
              <a:cxnSpLocks noChangeShapeType="1"/>
              <a:stCxn id="36902" idx="3"/>
              <a:endCxn id="36904" idx="1"/>
            </p:cNvCxnSpPr>
            <p:nvPr/>
          </p:nvCxnSpPr>
          <p:spPr bwMode="auto">
            <a:xfrm flipV="1">
              <a:off x="1484" y="1938"/>
              <a:ext cx="237" cy="1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11" name="AutoShape 413"/>
            <p:cNvCxnSpPr>
              <a:cxnSpLocks noChangeShapeType="1"/>
              <a:stCxn id="36904" idx="0"/>
              <a:endCxn id="36903" idx="2"/>
            </p:cNvCxnSpPr>
            <p:nvPr/>
          </p:nvCxnSpPr>
          <p:spPr bwMode="auto">
            <a:xfrm flipV="1">
              <a:off x="1739" y="1704"/>
              <a:ext cx="37" cy="19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12" name="AutoShape 414"/>
            <p:cNvCxnSpPr>
              <a:cxnSpLocks noChangeShapeType="1"/>
              <a:stCxn id="36899" idx="0"/>
              <a:endCxn id="36898" idx="2"/>
            </p:cNvCxnSpPr>
            <p:nvPr/>
          </p:nvCxnSpPr>
          <p:spPr bwMode="auto">
            <a:xfrm flipV="1">
              <a:off x="1202" y="1646"/>
              <a:ext cx="9" cy="18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13" name="AutoShape 415"/>
            <p:cNvCxnSpPr>
              <a:cxnSpLocks noChangeShapeType="1"/>
              <a:stCxn id="36900" idx="3"/>
              <a:endCxn id="36903" idx="1"/>
            </p:cNvCxnSpPr>
            <p:nvPr/>
          </p:nvCxnSpPr>
          <p:spPr bwMode="auto">
            <a:xfrm>
              <a:off x="1484" y="1599"/>
              <a:ext cx="273" cy="7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14" name="AutoShape 416"/>
            <p:cNvCxnSpPr>
              <a:cxnSpLocks noChangeShapeType="1"/>
              <a:endCxn id="36898" idx="1"/>
            </p:cNvCxnSpPr>
            <p:nvPr/>
          </p:nvCxnSpPr>
          <p:spPr bwMode="auto">
            <a:xfrm>
              <a:off x="1100" y="1557"/>
              <a:ext cx="93" cy="5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15" name="AutoShape 417"/>
            <p:cNvCxnSpPr>
              <a:cxnSpLocks noChangeShapeType="1"/>
              <a:endCxn id="36899" idx="1"/>
            </p:cNvCxnSpPr>
            <p:nvPr/>
          </p:nvCxnSpPr>
          <p:spPr bwMode="auto">
            <a:xfrm flipV="1">
              <a:off x="1109" y="1868"/>
              <a:ext cx="75" cy="4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16" name="AutoShape 418"/>
            <p:cNvCxnSpPr>
              <a:cxnSpLocks noChangeShapeType="1"/>
              <a:stCxn id="36900" idx="0"/>
            </p:cNvCxnSpPr>
            <p:nvPr/>
          </p:nvCxnSpPr>
          <p:spPr bwMode="auto">
            <a:xfrm flipV="1">
              <a:off x="1466" y="1503"/>
              <a:ext cx="19" cy="6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17" name="AutoShape 419"/>
            <p:cNvCxnSpPr>
              <a:cxnSpLocks noChangeShapeType="1"/>
              <a:stCxn id="36904" idx="3"/>
              <a:endCxn id="36921" idx="1"/>
            </p:cNvCxnSpPr>
            <p:nvPr/>
          </p:nvCxnSpPr>
          <p:spPr bwMode="auto">
            <a:xfrm>
              <a:off x="1757" y="1938"/>
              <a:ext cx="19" cy="1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6918" name="AutoShape 420"/>
            <p:cNvCxnSpPr>
              <a:cxnSpLocks noChangeShapeType="1"/>
              <a:stCxn id="36903" idx="3"/>
            </p:cNvCxnSpPr>
            <p:nvPr/>
          </p:nvCxnSpPr>
          <p:spPr bwMode="auto">
            <a:xfrm flipV="1">
              <a:off x="1794" y="1576"/>
              <a:ext cx="54" cy="9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6919" name="Text Box 421"/>
            <p:cNvSpPr txBox="1">
              <a:spLocks noChangeArrowheads="1"/>
            </p:cNvSpPr>
            <p:nvPr/>
          </p:nvSpPr>
          <p:spPr bwMode="auto">
            <a:xfrm>
              <a:off x="1012" y="146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A</a:t>
              </a:r>
            </a:p>
          </p:txBody>
        </p:sp>
        <p:sp>
          <p:nvSpPr>
            <p:cNvPr id="36920" name="Text Box 422"/>
            <p:cNvSpPr txBox="1">
              <a:spLocks noChangeArrowheads="1"/>
            </p:cNvSpPr>
            <p:nvPr/>
          </p:nvSpPr>
          <p:spPr bwMode="auto">
            <a:xfrm>
              <a:off x="1008" y="1852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B</a:t>
              </a:r>
            </a:p>
          </p:txBody>
        </p:sp>
        <p:sp>
          <p:nvSpPr>
            <p:cNvPr id="36921" name="Text Box 423"/>
            <p:cNvSpPr txBox="1">
              <a:spLocks noChangeArrowheads="1"/>
            </p:cNvSpPr>
            <p:nvPr/>
          </p:nvSpPr>
          <p:spPr bwMode="auto">
            <a:xfrm>
              <a:off x="1776" y="1889"/>
              <a:ext cx="157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E</a:t>
              </a:r>
            </a:p>
          </p:txBody>
        </p:sp>
        <p:sp>
          <p:nvSpPr>
            <p:cNvPr id="36922" name="Text Box 424"/>
            <p:cNvSpPr txBox="1">
              <a:spLocks noChangeArrowheads="1"/>
            </p:cNvSpPr>
            <p:nvPr/>
          </p:nvSpPr>
          <p:spPr bwMode="auto">
            <a:xfrm>
              <a:off x="1780" y="1474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D</a:t>
              </a:r>
            </a:p>
          </p:txBody>
        </p:sp>
        <p:sp>
          <p:nvSpPr>
            <p:cNvPr id="36923" name="Text Box 425"/>
            <p:cNvSpPr txBox="1">
              <a:spLocks noChangeArrowheads="1"/>
            </p:cNvSpPr>
            <p:nvPr/>
          </p:nvSpPr>
          <p:spPr bwMode="auto">
            <a:xfrm>
              <a:off x="1401" y="1392"/>
              <a:ext cx="160" cy="1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80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224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Link-state routing</a:t>
            </a:r>
          </a:p>
          <a:p>
            <a:endParaRPr lang="en-US" dirty="0"/>
          </a:p>
          <a:p>
            <a:r>
              <a:rPr lang="en-US" dirty="0" smtClean="0"/>
              <a:t>Results of the survey</a:t>
            </a:r>
          </a:p>
          <a:p>
            <a:endParaRPr lang="en-US" dirty="0"/>
          </a:p>
          <a:p>
            <a:r>
              <a:rPr lang="en-US" dirty="0" smtClean="0"/>
              <a:t>Distance vector routing</a:t>
            </a:r>
          </a:p>
          <a:p>
            <a:endParaRPr lang="en-US" dirty="0"/>
          </a:p>
          <a:p>
            <a:r>
              <a:rPr lang="en-US" dirty="0" smtClean="0"/>
              <a:t>Path vector routing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3035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Initiate Flood?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Topology change</a:t>
            </a:r>
          </a:p>
          <a:p>
            <a:pPr lvl="1"/>
            <a:r>
              <a:rPr lang="en-US" dirty="0"/>
              <a:t>Link or node </a:t>
            </a:r>
            <a:r>
              <a:rPr lang="en-US" dirty="0" smtClean="0"/>
              <a:t>failure </a:t>
            </a:r>
            <a:r>
              <a:rPr lang="en-US" i="1" dirty="0" smtClean="0"/>
              <a:t>(looks the same to the router)</a:t>
            </a:r>
            <a:endParaRPr lang="en-US" i="1" dirty="0"/>
          </a:p>
          <a:p>
            <a:pPr lvl="1"/>
            <a:r>
              <a:rPr lang="en-US" dirty="0"/>
              <a:t>Link or node </a:t>
            </a:r>
            <a:r>
              <a:rPr lang="en-US" dirty="0" smtClean="0"/>
              <a:t>recovery </a:t>
            </a:r>
            <a:r>
              <a:rPr lang="en-US" i="1" dirty="0" smtClean="0"/>
              <a:t>(ditto)</a:t>
            </a:r>
          </a:p>
          <a:p>
            <a:pPr lvl="7"/>
            <a:endParaRPr lang="en-US" i="1" dirty="0"/>
          </a:p>
          <a:p>
            <a:r>
              <a:rPr lang="en-US" dirty="0"/>
              <a:t>Configuration change</a:t>
            </a:r>
          </a:p>
          <a:p>
            <a:pPr lvl="1"/>
            <a:r>
              <a:rPr lang="en-US" dirty="0"/>
              <a:t>Link cost </a:t>
            </a:r>
            <a:r>
              <a:rPr lang="en-US" dirty="0" smtClean="0"/>
              <a:t>change  </a:t>
            </a:r>
            <a:r>
              <a:rPr lang="en-US" b="1" i="1" dirty="0" smtClean="0"/>
              <a:t>(why would one change link cost?)</a:t>
            </a:r>
          </a:p>
          <a:p>
            <a:pPr lvl="6"/>
            <a:endParaRPr lang="en-US" dirty="0"/>
          </a:p>
          <a:p>
            <a:r>
              <a:rPr lang="en-US" dirty="0" smtClean="0"/>
              <a:t>Periodically</a:t>
            </a:r>
            <a:endParaRPr lang="en-US" dirty="0"/>
          </a:p>
          <a:p>
            <a:pPr lvl="1"/>
            <a:r>
              <a:rPr lang="en-US" dirty="0"/>
              <a:t>Refresh the link-state information</a:t>
            </a:r>
          </a:p>
          <a:p>
            <a:pPr lvl="1"/>
            <a:r>
              <a:rPr lang="en-US" dirty="0"/>
              <a:t>Typically (say) 30 minutes</a:t>
            </a:r>
          </a:p>
          <a:p>
            <a:pPr lvl="1"/>
            <a:r>
              <a:rPr lang="en-US" dirty="0"/>
              <a:t>Corrects for possible corruption of the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667E8F-4C46-A54F-A59E-8662EF143610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8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Flooding Reliable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Reliable flooding</a:t>
            </a:r>
          </a:p>
          <a:p>
            <a:pPr lvl="1"/>
            <a:r>
              <a:rPr lang="en-US" dirty="0"/>
              <a:t>Ensure all nodes receive link-state information</a:t>
            </a:r>
          </a:p>
          <a:p>
            <a:pPr lvl="1"/>
            <a:r>
              <a:rPr lang="en-US" dirty="0"/>
              <a:t>Ensure all nodes use the latest </a:t>
            </a:r>
            <a:r>
              <a:rPr lang="en-US" dirty="0" smtClean="0"/>
              <a:t>version</a:t>
            </a:r>
          </a:p>
          <a:p>
            <a:pPr lvl="8"/>
            <a:endParaRPr lang="en-US" dirty="0"/>
          </a:p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Packet loss, and out-of-order arrival</a:t>
            </a:r>
          </a:p>
          <a:p>
            <a:pPr lvl="7"/>
            <a:endParaRPr lang="en-US" dirty="0" smtClean="0"/>
          </a:p>
          <a:p>
            <a:r>
              <a:rPr lang="en-US" dirty="0" smtClean="0"/>
              <a:t>Solutions (in </a:t>
            </a:r>
            <a:r>
              <a:rPr lang="en-US" dirty="0"/>
              <a:t>R</a:t>
            </a:r>
            <a:r>
              <a:rPr lang="en-US" dirty="0" smtClean="0"/>
              <a:t>eliable Transport lectures)</a:t>
            </a:r>
            <a:endParaRPr lang="en-US" dirty="0"/>
          </a:p>
          <a:p>
            <a:pPr lvl="1"/>
            <a:r>
              <a:rPr lang="en-US" dirty="0"/>
              <a:t>Acknowledgments and retransmissions</a:t>
            </a:r>
          </a:p>
          <a:p>
            <a:pPr lvl="1"/>
            <a:r>
              <a:rPr lang="en-US" dirty="0"/>
              <a:t>Sequence </a:t>
            </a:r>
            <a:r>
              <a:rPr lang="en-US" dirty="0" smtClean="0"/>
              <a:t>numbers</a:t>
            </a:r>
          </a:p>
          <a:p>
            <a:pPr lvl="7"/>
            <a:endParaRPr lang="en-US" dirty="0" smtClean="0"/>
          </a:p>
          <a:p>
            <a:r>
              <a:rPr lang="en-US" dirty="0" smtClean="0"/>
              <a:t>How can it still fail?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667E8F-4C46-A54F-A59E-8662EF143610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2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Box 124"/>
          <p:cNvSpPr txBox="1">
            <a:spLocks noChangeArrowheads="1"/>
          </p:cNvSpPr>
          <p:nvPr/>
        </p:nvSpPr>
        <p:spPr bwMode="auto">
          <a:xfrm>
            <a:off x="222619" y="4538936"/>
            <a:ext cx="4113765" cy="871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531" b="0" dirty="0">
                <a:solidFill>
                  <a:srgbClr val="773F9B"/>
                </a:solidFill>
                <a:latin typeface="+mn-lt"/>
              </a:rPr>
              <a:t>A and D think that this</a:t>
            </a:r>
            <a:br>
              <a:rPr lang="en-US" sz="2531" b="0" dirty="0">
                <a:solidFill>
                  <a:srgbClr val="773F9B"/>
                </a:solidFill>
                <a:latin typeface="+mn-lt"/>
              </a:rPr>
            </a:br>
            <a:r>
              <a:rPr lang="en-US" sz="2531" b="0" dirty="0">
                <a:solidFill>
                  <a:srgbClr val="773F9B"/>
                </a:solidFill>
                <a:latin typeface="+mn-lt"/>
              </a:rPr>
              <a:t>is the path to C</a:t>
            </a:r>
          </a:p>
        </p:txBody>
      </p:sp>
      <p:sp>
        <p:nvSpPr>
          <p:cNvPr id="66" name="Text Box 125"/>
          <p:cNvSpPr txBox="1">
            <a:spLocks noChangeArrowheads="1"/>
          </p:cNvSpPr>
          <p:nvPr/>
        </p:nvSpPr>
        <p:spPr bwMode="auto">
          <a:xfrm>
            <a:off x="4620696" y="4572000"/>
            <a:ext cx="3648056" cy="871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531" b="0" dirty="0">
                <a:solidFill>
                  <a:srgbClr val="773F9B"/>
                </a:solidFill>
                <a:latin typeface="+mn-lt"/>
              </a:rPr>
              <a:t>E thinks that this</a:t>
            </a:r>
            <a:br>
              <a:rPr lang="en-US" sz="2531" b="0" dirty="0">
                <a:solidFill>
                  <a:srgbClr val="773F9B"/>
                </a:solidFill>
                <a:latin typeface="+mn-lt"/>
              </a:rPr>
            </a:br>
            <a:r>
              <a:rPr lang="en-US" sz="2531" b="0" dirty="0">
                <a:solidFill>
                  <a:srgbClr val="773F9B"/>
                </a:solidFill>
                <a:latin typeface="+mn-lt"/>
              </a:rPr>
              <a:t>is the path to C</a:t>
            </a:r>
          </a:p>
        </p:txBody>
      </p:sp>
      <p:grpSp>
        <p:nvGrpSpPr>
          <p:cNvPr id="67" name="Group 66"/>
          <p:cNvGrpSpPr/>
          <p:nvPr/>
        </p:nvGrpSpPr>
        <p:grpSpPr>
          <a:xfrm>
            <a:off x="4838495" y="1886835"/>
            <a:ext cx="3667903" cy="2456565"/>
            <a:chOff x="4962525" y="3429000"/>
            <a:chExt cx="3571875" cy="2236788"/>
          </a:xfrm>
        </p:grpSpPr>
        <p:grpSp>
          <p:nvGrpSpPr>
            <p:cNvPr id="68" name="Group 67"/>
            <p:cNvGrpSpPr/>
            <p:nvPr/>
          </p:nvGrpSpPr>
          <p:grpSpPr>
            <a:xfrm>
              <a:off x="4962525" y="3429000"/>
              <a:ext cx="3571875" cy="2236788"/>
              <a:chOff x="4962525" y="3429000"/>
              <a:chExt cx="3571875" cy="2236788"/>
            </a:xfrm>
          </p:grpSpPr>
          <p:sp>
            <p:nvSpPr>
              <p:cNvPr id="70" name="Freeform 64"/>
              <p:cNvSpPr>
                <a:spLocks/>
              </p:cNvSpPr>
              <p:nvPr/>
            </p:nvSpPr>
            <p:spPr bwMode="auto">
              <a:xfrm>
                <a:off x="4962525" y="3429000"/>
                <a:ext cx="3571875" cy="2236788"/>
              </a:xfrm>
              <a:custGeom>
                <a:avLst/>
                <a:gdLst>
                  <a:gd name="T0" fmla="*/ 0 w 2250"/>
                  <a:gd name="T1" fmla="*/ 624 h 1409"/>
                  <a:gd name="T2" fmla="*/ 219 w 2250"/>
                  <a:gd name="T3" fmla="*/ 321 h 1409"/>
                  <a:gd name="T4" fmla="*/ 529 w 2250"/>
                  <a:gd name="T5" fmla="*/ 35 h 1409"/>
                  <a:gd name="T6" fmla="*/ 1551 w 2250"/>
                  <a:gd name="T7" fmla="*/ 111 h 1409"/>
                  <a:gd name="T8" fmla="*/ 1968 w 2250"/>
                  <a:gd name="T9" fmla="*/ 483 h 1409"/>
                  <a:gd name="T10" fmla="*/ 2199 w 2250"/>
                  <a:gd name="T11" fmla="*/ 906 h 1409"/>
                  <a:gd name="T12" fmla="*/ 1659 w 2250"/>
                  <a:gd name="T13" fmla="*/ 1314 h 1409"/>
                  <a:gd name="T14" fmla="*/ 993 w 2250"/>
                  <a:gd name="T15" fmla="*/ 1386 h 1409"/>
                  <a:gd name="T16" fmla="*/ 465 w 2250"/>
                  <a:gd name="T17" fmla="*/ 1356 h 1409"/>
                  <a:gd name="T18" fmla="*/ 102 w 2250"/>
                  <a:gd name="T19" fmla="*/ 1068 h 1409"/>
                  <a:gd name="T20" fmla="*/ 0 w 2250"/>
                  <a:gd name="T21" fmla="*/ 624 h 140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250"/>
                  <a:gd name="T34" fmla="*/ 0 h 1409"/>
                  <a:gd name="T35" fmla="*/ 2250 w 2250"/>
                  <a:gd name="T36" fmla="*/ 1409 h 140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250" h="1409">
                    <a:moveTo>
                      <a:pt x="0" y="624"/>
                    </a:moveTo>
                    <a:cubicBezTo>
                      <a:pt x="5" y="506"/>
                      <a:pt x="131" y="419"/>
                      <a:pt x="219" y="321"/>
                    </a:cubicBezTo>
                    <a:cubicBezTo>
                      <a:pt x="307" y="223"/>
                      <a:pt x="307" y="70"/>
                      <a:pt x="529" y="35"/>
                    </a:cubicBezTo>
                    <a:cubicBezTo>
                      <a:pt x="751" y="0"/>
                      <a:pt x="1311" y="36"/>
                      <a:pt x="1551" y="111"/>
                    </a:cubicBezTo>
                    <a:cubicBezTo>
                      <a:pt x="1791" y="186"/>
                      <a:pt x="1860" y="351"/>
                      <a:pt x="1968" y="483"/>
                    </a:cubicBezTo>
                    <a:cubicBezTo>
                      <a:pt x="2076" y="615"/>
                      <a:pt x="2250" y="767"/>
                      <a:pt x="2199" y="906"/>
                    </a:cubicBezTo>
                    <a:cubicBezTo>
                      <a:pt x="2148" y="1045"/>
                      <a:pt x="1860" y="1234"/>
                      <a:pt x="1659" y="1314"/>
                    </a:cubicBezTo>
                    <a:cubicBezTo>
                      <a:pt x="1458" y="1394"/>
                      <a:pt x="1192" y="1379"/>
                      <a:pt x="993" y="1386"/>
                    </a:cubicBezTo>
                    <a:cubicBezTo>
                      <a:pt x="794" y="1393"/>
                      <a:pt x="613" y="1409"/>
                      <a:pt x="465" y="1356"/>
                    </a:cubicBezTo>
                    <a:cubicBezTo>
                      <a:pt x="317" y="1303"/>
                      <a:pt x="180" y="1190"/>
                      <a:pt x="102" y="1068"/>
                    </a:cubicBezTo>
                    <a:cubicBezTo>
                      <a:pt x="24" y="946"/>
                      <a:pt x="21" y="716"/>
                      <a:pt x="0" y="624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71" name="Freeform 65"/>
              <p:cNvSpPr>
                <a:spLocks/>
              </p:cNvSpPr>
              <p:nvPr/>
            </p:nvSpPr>
            <p:spPr bwMode="auto">
              <a:xfrm>
                <a:off x="5495925" y="4300538"/>
                <a:ext cx="542925" cy="295275"/>
              </a:xfrm>
              <a:custGeom>
                <a:avLst/>
                <a:gdLst>
                  <a:gd name="T0" fmla="*/ 0 w 342"/>
                  <a:gd name="T1" fmla="*/ 186 h 186"/>
                  <a:gd name="T2" fmla="*/ 342 w 342"/>
                  <a:gd name="T3" fmla="*/ 0 h 186"/>
                  <a:gd name="T4" fmla="*/ 0 60000 65536"/>
                  <a:gd name="T5" fmla="*/ 0 60000 65536"/>
                  <a:gd name="T6" fmla="*/ 0 w 342"/>
                  <a:gd name="T7" fmla="*/ 0 h 186"/>
                  <a:gd name="T8" fmla="*/ 342 w 342"/>
                  <a:gd name="T9" fmla="*/ 186 h 18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42" h="186">
                    <a:moveTo>
                      <a:pt x="0" y="186"/>
                    </a:moveTo>
                    <a:lnTo>
                      <a:pt x="342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72" name="Oval 66"/>
              <p:cNvSpPr>
                <a:spLocks noChangeArrowheads="1"/>
              </p:cNvSpPr>
              <p:nvPr/>
            </p:nvSpPr>
            <p:spPr bwMode="auto">
              <a:xfrm>
                <a:off x="5083175" y="4684713"/>
                <a:ext cx="496888" cy="128588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73" name="Line 67"/>
              <p:cNvSpPr>
                <a:spLocks noChangeShapeType="1"/>
              </p:cNvSpPr>
              <p:nvPr/>
            </p:nvSpPr>
            <p:spPr bwMode="auto">
              <a:xfrm>
                <a:off x="5083175" y="4673600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74" name="Line 68"/>
              <p:cNvSpPr>
                <a:spLocks noChangeShapeType="1"/>
              </p:cNvSpPr>
              <p:nvPr/>
            </p:nvSpPr>
            <p:spPr bwMode="auto">
              <a:xfrm>
                <a:off x="5580063" y="4673600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75" name="Rectangle 69"/>
              <p:cNvSpPr>
                <a:spLocks noChangeArrowheads="1"/>
              </p:cNvSpPr>
              <p:nvPr/>
            </p:nvSpPr>
            <p:spPr bwMode="auto">
              <a:xfrm>
                <a:off x="5083175" y="4673600"/>
                <a:ext cx="492125" cy="7778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76" name="Oval 70"/>
              <p:cNvSpPr>
                <a:spLocks noChangeArrowheads="1"/>
              </p:cNvSpPr>
              <p:nvPr/>
            </p:nvSpPr>
            <p:spPr bwMode="auto">
              <a:xfrm>
                <a:off x="5078413" y="4579938"/>
                <a:ext cx="496888" cy="15081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77" name="Oval 71"/>
              <p:cNvSpPr>
                <a:spLocks noChangeArrowheads="1"/>
              </p:cNvSpPr>
              <p:nvPr/>
            </p:nvSpPr>
            <p:spPr bwMode="auto">
              <a:xfrm>
                <a:off x="5835650" y="5299075"/>
                <a:ext cx="496888" cy="128588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78" name="Line 72"/>
              <p:cNvSpPr>
                <a:spLocks noChangeShapeType="1"/>
              </p:cNvSpPr>
              <p:nvPr/>
            </p:nvSpPr>
            <p:spPr bwMode="auto">
              <a:xfrm>
                <a:off x="5835650" y="5287963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79" name="Line 73"/>
              <p:cNvSpPr>
                <a:spLocks noChangeShapeType="1"/>
              </p:cNvSpPr>
              <p:nvPr/>
            </p:nvSpPr>
            <p:spPr bwMode="auto">
              <a:xfrm>
                <a:off x="6332538" y="5287963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80" name="Rectangle 74"/>
              <p:cNvSpPr>
                <a:spLocks noChangeArrowheads="1"/>
              </p:cNvSpPr>
              <p:nvPr/>
            </p:nvSpPr>
            <p:spPr bwMode="auto">
              <a:xfrm>
                <a:off x="5835650" y="5287963"/>
                <a:ext cx="492125" cy="7778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81" name="Oval 75"/>
              <p:cNvSpPr>
                <a:spLocks noChangeArrowheads="1"/>
              </p:cNvSpPr>
              <p:nvPr/>
            </p:nvSpPr>
            <p:spPr bwMode="auto">
              <a:xfrm>
                <a:off x="5830888" y="5194300"/>
                <a:ext cx="496888" cy="15081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82" name="Oval 76"/>
              <p:cNvSpPr>
                <a:spLocks noChangeArrowheads="1"/>
              </p:cNvSpPr>
              <p:nvPr/>
            </p:nvSpPr>
            <p:spPr bwMode="auto">
              <a:xfrm>
                <a:off x="5829300" y="4203700"/>
                <a:ext cx="496888" cy="128588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83" name="Line 77"/>
              <p:cNvSpPr>
                <a:spLocks noChangeShapeType="1"/>
              </p:cNvSpPr>
              <p:nvPr/>
            </p:nvSpPr>
            <p:spPr bwMode="auto">
              <a:xfrm>
                <a:off x="5829300" y="4192588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84" name="Line 78"/>
              <p:cNvSpPr>
                <a:spLocks noChangeShapeType="1"/>
              </p:cNvSpPr>
              <p:nvPr/>
            </p:nvSpPr>
            <p:spPr bwMode="auto">
              <a:xfrm>
                <a:off x="6326188" y="4192588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85" name="Rectangle 79"/>
              <p:cNvSpPr>
                <a:spLocks noChangeArrowheads="1"/>
              </p:cNvSpPr>
              <p:nvPr/>
            </p:nvSpPr>
            <p:spPr bwMode="auto">
              <a:xfrm>
                <a:off x="5829300" y="4192588"/>
                <a:ext cx="492125" cy="7778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86" name="Oval 80"/>
              <p:cNvSpPr>
                <a:spLocks noChangeArrowheads="1"/>
              </p:cNvSpPr>
              <p:nvPr/>
            </p:nvSpPr>
            <p:spPr bwMode="auto">
              <a:xfrm>
                <a:off x="5824538" y="4098925"/>
                <a:ext cx="496888" cy="15081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87" name="Oval 81"/>
              <p:cNvSpPr>
                <a:spLocks noChangeArrowheads="1"/>
              </p:cNvSpPr>
              <p:nvPr/>
            </p:nvSpPr>
            <p:spPr bwMode="auto">
              <a:xfrm>
                <a:off x="6913563" y="4197350"/>
                <a:ext cx="495300" cy="128588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88" name="Line 82"/>
              <p:cNvSpPr>
                <a:spLocks noChangeShapeType="1"/>
              </p:cNvSpPr>
              <p:nvPr/>
            </p:nvSpPr>
            <p:spPr bwMode="auto">
              <a:xfrm>
                <a:off x="6913563" y="4186238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89" name="Line 83"/>
              <p:cNvSpPr>
                <a:spLocks noChangeShapeType="1"/>
              </p:cNvSpPr>
              <p:nvPr/>
            </p:nvSpPr>
            <p:spPr bwMode="auto">
              <a:xfrm>
                <a:off x="7408863" y="4186238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90" name="Rectangle 84"/>
              <p:cNvSpPr>
                <a:spLocks noChangeArrowheads="1"/>
              </p:cNvSpPr>
              <p:nvPr/>
            </p:nvSpPr>
            <p:spPr bwMode="auto">
              <a:xfrm>
                <a:off x="6913563" y="4186238"/>
                <a:ext cx="490538" cy="7778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91" name="Oval 85"/>
              <p:cNvSpPr>
                <a:spLocks noChangeArrowheads="1"/>
              </p:cNvSpPr>
              <p:nvPr/>
            </p:nvSpPr>
            <p:spPr bwMode="auto">
              <a:xfrm>
                <a:off x="6918325" y="4097338"/>
                <a:ext cx="495300" cy="15081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92" name="Oval 86"/>
              <p:cNvSpPr>
                <a:spLocks noChangeArrowheads="1"/>
              </p:cNvSpPr>
              <p:nvPr/>
            </p:nvSpPr>
            <p:spPr bwMode="auto">
              <a:xfrm>
                <a:off x="6929438" y="5294313"/>
                <a:ext cx="496888" cy="128588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93" name="Line 87"/>
              <p:cNvSpPr>
                <a:spLocks noChangeShapeType="1"/>
              </p:cNvSpPr>
              <p:nvPr/>
            </p:nvSpPr>
            <p:spPr bwMode="auto">
              <a:xfrm>
                <a:off x="6929438" y="5283200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94" name="Line 88"/>
              <p:cNvSpPr>
                <a:spLocks noChangeShapeType="1"/>
              </p:cNvSpPr>
              <p:nvPr/>
            </p:nvSpPr>
            <p:spPr bwMode="auto">
              <a:xfrm>
                <a:off x="7426325" y="5283200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95" name="Rectangle 89"/>
              <p:cNvSpPr>
                <a:spLocks noChangeArrowheads="1"/>
              </p:cNvSpPr>
              <p:nvPr/>
            </p:nvSpPr>
            <p:spPr bwMode="auto">
              <a:xfrm>
                <a:off x="6929438" y="5283200"/>
                <a:ext cx="492125" cy="7778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96" name="Oval 90"/>
              <p:cNvSpPr>
                <a:spLocks noChangeArrowheads="1"/>
              </p:cNvSpPr>
              <p:nvPr/>
            </p:nvSpPr>
            <p:spPr bwMode="auto">
              <a:xfrm>
                <a:off x="6924675" y="5189538"/>
                <a:ext cx="496888" cy="15081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97" name="Oval 91"/>
              <p:cNvSpPr>
                <a:spLocks noChangeArrowheads="1"/>
              </p:cNvSpPr>
              <p:nvPr/>
            </p:nvSpPr>
            <p:spPr bwMode="auto">
              <a:xfrm>
                <a:off x="7826375" y="4752975"/>
                <a:ext cx="496888" cy="128588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98" name="Line 92"/>
              <p:cNvSpPr>
                <a:spLocks noChangeShapeType="1"/>
              </p:cNvSpPr>
              <p:nvPr/>
            </p:nvSpPr>
            <p:spPr bwMode="auto">
              <a:xfrm>
                <a:off x="7826375" y="4741863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99" name="Line 93"/>
              <p:cNvSpPr>
                <a:spLocks noChangeShapeType="1"/>
              </p:cNvSpPr>
              <p:nvPr/>
            </p:nvSpPr>
            <p:spPr bwMode="auto">
              <a:xfrm>
                <a:off x="8323263" y="4741863"/>
                <a:ext cx="0" cy="79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0" name="Rectangle 94"/>
              <p:cNvSpPr>
                <a:spLocks noChangeArrowheads="1"/>
              </p:cNvSpPr>
              <p:nvPr/>
            </p:nvSpPr>
            <p:spPr bwMode="auto">
              <a:xfrm>
                <a:off x="7826375" y="4741863"/>
                <a:ext cx="492125" cy="7778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101" name="Oval 95"/>
              <p:cNvSpPr>
                <a:spLocks noChangeArrowheads="1"/>
              </p:cNvSpPr>
              <p:nvPr/>
            </p:nvSpPr>
            <p:spPr bwMode="auto">
              <a:xfrm>
                <a:off x="7821613" y="4648200"/>
                <a:ext cx="496888" cy="150813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2" name="Freeform 97"/>
              <p:cNvSpPr>
                <a:spLocks/>
              </p:cNvSpPr>
              <p:nvPr/>
            </p:nvSpPr>
            <p:spPr bwMode="auto">
              <a:xfrm>
                <a:off x="6076950" y="4352925"/>
                <a:ext cx="1588" cy="852488"/>
              </a:xfrm>
              <a:custGeom>
                <a:avLst/>
                <a:gdLst>
                  <a:gd name="T0" fmla="*/ 0 w 1"/>
                  <a:gd name="T1" fmla="*/ 0 h 537"/>
                  <a:gd name="T2" fmla="*/ 0 w 1"/>
                  <a:gd name="T3" fmla="*/ 537 h 537"/>
                  <a:gd name="T4" fmla="*/ 0 60000 65536"/>
                  <a:gd name="T5" fmla="*/ 0 60000 65536"/>
                  <a:gd name="T6" fmla="*/ 0 w 1"/>
                  <a:gd name="T7" fmla="*/ 0 h 537"/>
                  <a:gd name="T8" fmla="*/ 1 w 1"/>
                  <a:gd name="T9" fmla="*/ 537 h 53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37">
                    <a:moveTo>
                      <a:pt x="0" y="0"/>
                    </a:moveTo>
                    <a:lnTo>
                      <a:pt x="0" y="537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3" name="Freeform 98"/>
              <p:cNvSpPr>
                <a:spLocks/>
              </p:cNvSpPr>
              <p:nvPr/>
            </p:nvSpPr>
            <p:spPr bwMode="auto">
              <a:xfrm>
                <a:off x="6324600" y="4343400"/>
                <a:ext cx="800100" cy="952500"/>
              </a:xfrm>
              <a:custGeom>
                <a:avLst/>
                <a:gdLst>
                  <a:gd name="T0" fmla="*/ 0 w 378"/>
                  <a:gd name="T1" fmla="*/ 7134 h 174"/>
                  <a:gd name="T2" fmla="*/ 896 w 378"/>
                  <a:gd name="T3" fmla="*/ 0 h 174"/>
                  <a:gd name="T4" fmla="*/ 0 60000 65536"/>
                  <a:gd name="T5" fmla="*/ 0 60000 65536"/>
                  <a:gd name="T6" fmla="*/ 0 w 378"/>
                  <a:gd name="T7" fmla="*/ 0 h 174"/>
                  <a:gd name="T8" fmla="*/ 378 w 378"/>
                  <a:gd name="T9" fmla="*/ 174 h 17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78" h="174">
                    <a:moveTo>
                      <a:pt x="0" y="174"/>
                    </a:moveTo>
                    <a:lnTo>
                      <a:pt x="378" y="0"/>
                    </a:lnTo>
                  </a:path>
                </a:pathLst>
              </a:custGeom>
              <a:noFill/>
              <a:ln w="57150" cmpd="sng">
                <a:solidFill>
                  <a:srgbClr val="FF0000"/>
                </a:solidFill>
                <a:prstDash val="sysDash"/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4" name="Freeform 99"/>
              <p:cNvSpPr>
                <a:spLocks/>
              </p:cNvSpPr>
              <p:nvPr/>
            </p:nvSpPr>
            <p:spPr bwMode="auto">
              <a:xfrm>
                <a:off x="7429500" y="4876800"/>
                <a:ext cx="581025" cy="428625"/>
              </a:xfrm>
              <a:custGeom>
                <a:avLst/>
                <a:gdLst>
                  <a:gd name="T0" fmla="*/ 0 w 366"/>
                  <a:gd name="T1" fmla="*/ 270 h 270"/>
                  <a:gd name="T2" fmla="*/ 366 w 366"/>
                  <a:gd name="T3" fmla="*/ 0 h 270"/>
                  <a:gd name="T4" fmla="*/ 0 60000 65536"/>
                  <a:gd name="T5" fmla="*/ 0 60000 65536"/>
                  <a:gd name="T6" fmla="*/ 0 w 366"/>
                  <a:gd name="T7" fmla="*/ 0 h 270"/>
                  <a:gd name="T8" fmla="*/ 366 w 366"/>
                  <a:gd name="T9" fmla="*/ 270 h 27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66" h="270">
                    <a:moveTo>
                      <a:pt x="0" y="270"/>
                    </a:moveTo>
                    <a:lnTo>
                      <a:pt x="366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5" name="Freeform 100"/>
              <p:cNvSpPr>
                <a:spLocks/>
              </p:cNvSpPr>
              <p:nvPr/>
            </p:nvSpPr>
            <p:spPr bwMode="auto">
              <a:xfrm>
                <a:off x="6348413" y="5329238"/>
                <a:ext cx="581025" cy="1588"/>
              </a:xfrm>
              <a:custGeom>
                <a:avLst/>
                <a:gdLst>
                  <a:gd name="T0" fmla="*/ 366 w 366"/>
                  <a:gd name="T1" fmla="*/ 0 h 1"/>
                  <a:gd name="T2" fmla="*/ 0 w 366"/>
                  <a:gd name="T3" fmla="*/ 0 h 1"/>
                  <a:gd name="T4" fmla="*/ 0 60000 65536"/>
                  <a:gd name="T5" fmla="*/ 0 60000 65536"/>
                  <a:gd name="T6" fmla="*/ 0 w 366"/>
                  <a:gd name="T7" fmla="*/ 0 h 1"/>
                  <a:gd name="T8" fmla="*/ 366 w 366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66" h="1">
                    <a:moveTo>
                      <a:pt x="366" y="0"/>
                    </a:moveTo>
                    <a:lnTo>
                      <a:pt x="0" y="0"/>
                    </a:lnTo>
                  </a:path>
                </a:pathLst>
              </a:custGeom>
              <a:noFill/>
              <a:ln w="57150" cmpd="sng">
                <a:solidFill>
                  <a:srgbClr val="FF0000"/>
                </a:solidFill>
                <a:prstDash val="sysDash"/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6" name="Freeform 101"/>
              <p:cNvSpPr>
                <a:spLocks/>
              </p:cNvSpPr>
              <p:nvPr/>
            </p:nvSpPr>
            <p:spPr bwMode="auto">
              <a:xfrm>
                <a:off x="5410200" y="4814888"/>
                <a:ext cx="438150" cy="419100"/>
              </a:xfrm>
              <a:custGeom>
                <a:avLst/>
                <a:gdLst>
                  <a:gd name="T0" fmla="*/ 276 w 276"/>
                  <a:gd name="T1" fmla="*/ 264 h 264"/>
                  <a:gd name="T2" fmla="*/ 0 w 276"/>
                  <a:gd name="T3" fmla="*/ 0 h 264"/>
                  <a:gd name="T4" fmla="*/ 0 60000 65536"/>
                  <a:gd name="T5" fmla="*/ 0 60000 65536"/>
                  <a:gd name="T6" fmla="*/ 0 w 276"/>
                  <a:gd name="T7" fmla="*/ 0 h 264"/>
                  <a:gd name="T8" fmla="*/ 276 w 276"/>
                  <a:gd name="T9" fmla="*/ 264 h 26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76" h="264">
                    <a:moveTo>
                      <a:pt x="276" y="264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7" name="Freeform 102"/>
              <p:cNvSpPr>
                <a:spLocks/>
              </p:cNvSpPr>
              <p:nvPr/>
            </p:nvSpPr>
            <p:spPr bwMode="auto">
              <a:xfrm>
                <a:off x="6338888" y="4233863"/>
                <a:ext cx="581025" cy="1588"/>
              </a:xfrm>
              <a:custGeom>
                <a:avLst/>
                <a:gdLst>
                  <a:gd name="T0" fmla="*/ 366 w 366"/>
                  <a:gd name="T1" fmla="*/ 0 h 1"/>
                  <a:gd name="T2" fmla="*/ 0 w 366"/>
                  <a:gd name="T3" fmla="*/ 0 h 1"/>
                  <a:gd name="T4" fmla="*/ 0 60000 65536"/>
                  <a:gd name="T5" fmla="*/ 0 60000 65536"/>
                  <a:gd name="T6" fmla="*/ 0 w 366"/>
                  <a:gd name="T7" fmla="*/ 0 h 1"/>
                  <a:gd name="T8" fmla="*/ 366 w 366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66" h="1">
                    <a:moveTo>
                      <a:pt x="366" y="0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8" name="Freeform 103"/>
              <p:cNvSpPr>
                <a:spLocks/>
              </p:cNvSpPr>
              <p:nvPr/>
            </p:nvSpPr>
            <p:spPr bwMode="auto">
              <a:xfrm>
                <a:off x="7410450" y="4229100"/>
                <a:ext cx="628650" cy="423863"/>
              </a:xfrm>
              <a:custGeom>
                <a:avLst/>
                <a:gdLst>
                  <a:gd name="T0" fmla="*/ 396 w 396"/>
                  <a:gd name="T1" fmla="*/ 267 h 267"/>
                  <a:gd name="T2" fmla="*/ 0 w 396"/>
                  <a:gd name="T3" fmla="*/ 0 h 267"/>
                  <a:gd name="T4" fmla="*/ 0 60000 65536"/>
                  <a:gd name="T5" fmla="*/ 0 60000 65536"/>
                  <a:gd name="T6" fmla="*/ 0 w 396"/>
                  <a:gd name="T7" fmla="*/ 0 h 267"/>
                  <a:gd name="T8" fmla="*/ 396 w 396"/>
                  <a:gd name="T9" fmla="*/ 267 h 26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96" h="267">
                    <a:moveTo>
                      <a:pt x="396" y="267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9" name="Freeform 104"/>
              <p:cNvSpPr>
                <a:spLocks/>
              </p:cNvSpPr>
              <p:nvPr/>
            </p:nvSpPr>
            <p:spPr bwMode="auto">
              <a:xfrm>
                <a:off x="5319713" y="3548063"/>
                <a:ext cx="1762125" cy="1023938"/>
              </a:xfrm>
              <a:custGeom>
                <a:avLst/>
                <a:gdLst>
                  <a:gd name="T0" fmla="*/ 1110 w 1110"/>
                  <a:gd name="T1" fmla="*/ 342 h 645"/>
                  <a:gd name="T2" fmla="*/ 0 w 1110"/>
                  <a:gd name="T3" fmla="*/ 645 h 645"/>
                  <a:gd name="T4" fmla="*/ 0 60000 65536"/>
                  <a:gd name="T5" fmla="*/ 0 60000 65536"/>
                  <a:gd name="T6" fmla="*/ 0 w 1110"/>
                  <a:gd name="T7" fmla="*/ 0 h 645"/>
                  <a:gd name="T8" fmla="*/ 1110 w 1110"/>
                  <a:gd name="T9" fmla="*/ 645 h 64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110" h="645">
                    <a:moveTo>
                      <a:pt x="1110" y="342"/>
                    </a:moveTo>
                    <a:cubicBezTo>
                      <a:pt x="1104" y="0"/>
                      <a:pt x="21" y="63"/>
                      <a:pt x="0" y="645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grpSp>
            <p:nvGrpSpPr>
              <p:cNvPr id="110" name="Group 105"/>
              <p:cNvGrpSpPr>
                <a:grpSpLocks/>
              </p:cNvGrpSpPr>
              <p:nvPr/>
            </p:nvGrpSpPr>
            <p:grpSpPr bwMode="auto">
              <a:xfrm>
                <a:off x="5179661" y="4522789"/>
                <a:ext cx="286459" cy="287338"/>
                <a:chOff x="2966" y="2441"/>
                <a:chExt cx="183" cy="181"/>
              </a:xfrm>
            </p:grpSpPr>
            <p:sp>
              <p:nvSpPr>
                <p:cNvPr id="127" name="Rectangle 106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128" name="Text Box 107"/>
                <p:cNvSpPr txBox="1">
                  <a:spLocks noChangeArrowheads="1"/>
                </p:cNvSpPr>
                <p:nvPr/>
              </p:nvSpPr>
              <p:spPr bwMode="auto">
                <a:xfrm>
                  <a:off x="2966" y="2441"/>
                  <a:ext cx="183" cy="1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A</a:t>
                  </a:r>
                </a:p>
              </p:txBody>
            </p:sp>
          </p:grpSp>
          <p:grpSp>
            <p:nvGrpSpPr>
              <p:cNvPr id="111" name="Group 108"/>
              <p:cNvGrpSpPr>
                <a:grpSpLocks/>
              </p:cNvGrpSpPr>
              <p:nvPr/>
            </p:nvGrpSpPr>
            <p:grpSpPr bwMode="auto">
              <a:xfrm>
                <a:off x="7037036" y="5132389"/>
                <a:ext cx="286459" cy="287338"/>
                <a:chOff x="2966" y="2441"/>
                <a:chExt cx="183" cy="181"/>
              </a:xfrm>
            </p:grpSpPr>
            <p:sp>
              <p:nvSpPr>
                <p:cNvPr id="125" name="Rectangle 10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126" name="Text Box 110"/>
                <p:cNvSpPr txBox="1">
                  <a:spLocks noChangeArrowheads="1"/>
                </p:cNvSpPr>
                <p:nvPr/>
              </p:nvSpPr>
              <p:spPr bwMode="auto">
                <a:xfrm>
                  <a:off x="2966" y="2441"/>
                  <a:ext cx="183" cy="1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E</a:t>
                  </a:r>
                </a:p>
              </p:txBody>
            </p:sp>
          </p:grpSp>
          <p:grpSp>
            <p:nvGrpSpPr>
              <p:cNvPr id="112" name="Group 111"/>
              <p:cNvGrpSpPr>
                <a:grpSpLocks/>
              </p:cNvGrpSpPr>
              <p:nvPr/>
            </p:nvGrpSpPr>
            <p:grpSpPr bwMode="auto">
              <a:xfrm>
                <a:off x="5952741" y="5127626"/>
                <a:ext cx="294435" cy="287338"/>
                <a:chOff x="2964" y="2441"/>
                <a:chExt cx="188" cy="181"/>
              </a:xfrm>
            </p:grpSpPr>
            <p:sp>
              <p:nvSpPr>
                <p:cNvPr id="123" name="Rectangle 112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124" name="Text Box 113"/>
                <p:cNvSpPr txBox="1">
                  <a:spLocks noChangeArrowheads="1"/>
                </p:cNvSpPr>
                <p:nvPr/>
              </p:nvSpPr>
              <p:spPr bwMode="auto">
                <a:xfrm>
                  <a:off x="2964" y="2441"/>
                  <a:ext cx="188" cy="1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D</a:t>
                  </a:r>
                </a:p>
              </p:txBody>
            </p:sp>
          </p:grpSp>
          <p:grpSp>
            <p:nvGrpSpPr>
              <p:cNvPr id="113" name="Group 114"/>
              <p:cNvGrpSpPr>
                <a:grpSpLocks/>
              </p:cNvGrpSpPr>
              <p:nvPr/>
            </p:nvGrpSpPr>
            <p:grpSpPr bwMode="auto">
              <a:xfrm>
                <a:off x="7024304" y="4037014"/>
                <a:ext cx="294435" cy="287338"/>
                <a:chOff x="2964" y="2441"/>
                <a:chExt cx="188" cy="181"/>
              </a:xfrm>
            </p:grpSpPr>
            <p:sp>
              <p:nvSpPr>
                <p:cNvPr id="121" name="Rectangle 11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122" name="Text Box 116"/>
                <p:cNvSpPr txBox="1">
                  <a:spLocks noChangeArrowheads="1"/>
                </p:cNvSpPr>
                <p:nvPr/>
              </p:nvSpPr>
              <p:spPr bwMode="auto">
                <a:xfrm>
                  <a:off x="2964" y="2441"/>
                  <a:ext cx="188" cy="1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C</a:t>
                  </a:r>
                </a:p>
              </p:txBody>
            </p:sp>
          </p:grpSp>
          <p:grpSp>
            <p:nvGrpSpPr>
              <p:cNvPr id="114" name="Group 117"/>
              <p:cNvGrpSpPr>
                <a:grpSpLocks/>
              </p:cNvGrpSpPr>
              <p:nvPr/>
            </p:nvGrpSpPr>
            <p:grpSpPr bwMode="auto">
              <a:xfrm>
                <a:off x="5943248" y="4037014"/>
                <a:ext cx="286459" cy="287338"/>
                <a:chOff x="2967" y="2441"/>
                <a:chExt cx="183" cy="181"/>
              </a:xfrm>
            </p:grpSpPr>
            <p:sp>
              <p:nvSpPr>
                <p:cNvPr id="119" name="Rectangle 11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120" name="Text Box 119"/>
                <p:cNvSpPr txBox="1">
                  <a:spLocks noChangeArrowheads="1"/>
                </p:cNvSpPr>
                <p:nvPr/>
              </p:nvSpPr>
              <p:spPr bwMode="auto">
                <a:xfrm>
                  <a:off x="2967" y="2441"/>
                  <a:ext cx="183" cy="1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B</a:t>
                  </a:r>
                </a:p>
              </p:txBody>
            </p:sp>
          </p:grpSp>
          <p:grpSp>
            <p:nvGrpSpPr>
              <p:cNvPr id="115" name="Group 120"/>
              <p:cNvGrpSpPr>
                <a:grpSpLocks/>
              </p:cNvGrpSpPr>
              <p:nvPr/>
            </p:nvGrpSpPr>
            <p:grpSpPr bwMode="auto">
              <a:xfrm>
                <a:off x="7951439" y="4589464"/>
                <a:ext cx="276915" cy="287338"/>
                <a:chOff x="2969" y="2441"/>
                <a:chExt cx="177" cy="181"/>
              </a:xfrm>
            </p:grpSpPr>
            <p:sp>
              <p:nvSpPr>
                <p:cNvPr id="117" name="Rectangle 121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118" name="Text Box 122"/>
                <p:cNvSpPr txBox="1">
                  <a:spLocks noChangeArrowheads="1"/>
                </p:cNvSpPr>
                <p:nvPr/>
              </p:nvSpPr>
              <p:spPr bwMode="auto">
                <a:xfrm>
                  <a:off x="2969" y="2441"/>
                  <a:ext cx="177" cy="1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F</a:t>
                  </a:r>
                </a:p>
              </p:txBody>
            </p:sp>
          </p:grpSp>
          <p:sp>
            <p:nvSpPr>
              <p:cNvPr id="116" name="Line 123"/>
              <p:cNvSpPr>
                <a:spLocks noChangeShapeType="1"/>
              </p:cNvSpPr>
              <p:nvPr/>
            </p:nvSpPr>
            <p:spPr bwMode="auto">
              <a:xfrm>
                <a:off x="5400675" y="4795838"/>
                <a:ext cx="447675" cy="4476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</p:grpSp>
        <p:sp>
          <p:nvSpPr>
            <p:cNvPr id="69" name="&quot;No&quot; Symbol 68"/>
            <p:cNvSpPr/>
            <p:nvPr/>
          </p:nvSpPr>
          <p:spPr bwMode="auto">
            <a:xfrm>
              <a:off x="7010400" y="4724400"/>
              <a:ext cx="304800" cy="304800"/>
            </a:xfrm>
            <a:prstGeom prst="noSmoking">
              <a:avLst/>
            </a:prstGeom>
            <a:solidFill>
              <a:srgbClr val="FF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64294" tIns="32147" rIns="64294" bIns="32147" numCol="1" rtlCol="0" anchor="ctr" anchorCtr="0" compatLnSpc="1">
              <a:prstTxWarp prst="textNoShape">
                <a:avLst/>
              </a:prstTxWarp>
            </a:bodyPr>
            <a:lstStyle/>
            <a:p>
              <a:pPr algn="r" defTabSz="642915" eaLnBrk="1" hangingPunct="1"/>
              <a:endParaRPr lang="en-US" sz="1406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744914" y="1921569"/>
            <a:ext cx="3504877" cy="2362142"/>
            <a:chOff x="1059433" y="4331884"/>
            <a:chExt cx="4984714" cy="3764058"/>
          </a:xfrm>
        </p:grpSpPr>
        <p:grpSp>
          <p:nvGrpSpPr>
            <p:cNvPr id="4" name="Group 126"/>
            <p:cNvGrpSpPr>
              <a:grpSpLocks/>
            </p:cNvGrpSpPr>
            <p:nvPr/>
          </p:nvGrpSpPr>
          <p:grpSpPr bwMode="auto">
            <a:xfrm>
              <a:off x="1059433" y="4331884"/>
              <a:ext cx="4984714" cy="3493782"/>
              <a:chOff x="601" y="2235"/>
              <a:chExt cx="2343" cy="1286"/>
            </a:xfrm>
          </p:grpSpPr>
          <p:sp>
            <p:nvSpPr>
              <p:cNvPr id="5" name="Freeform 4"/>
              <p:cNvSpPr>
                <a:spLocks/>
              </p:cNvSpPr>
              <p:nvPr/>
            </p:nvSpPr>
            <p:spPr bwMode="auto">
              <a:xfrm>
                <a:off x="694" y="2524"/>
                <a:ext cx="2250" cy="997"/>
              </a:xfrm>
              <a:custGeom>
                <a:avLst/>
                <a:gdLst>
                  <a:gd name="T0" fmla="*/ 0 w 2250"/>
                  <a:gd name="T1" fmla="*/ 624 h 1409"/>
                  <a:gd name="T2" fmla="*/ 219 w 2250"/>
                  <a:gd name="T3" fmla="*/ 321 h 1409"/>
                  <a:gd name="T4" fmla="*/ 529 w 2250"/>
                  <a:gd name="T5" fmla="*/ 35 h 1409"/>
                  <a:gd name="T6" fmla="*/ 1551 w 2250"/>
                  <a:gd name="T7" fmla="*/ 111 h 1409"/>
                  <a:gd name="T8" fmla="*/ 1968 w 2250"/>
                  <a:gd name="T9" fmla="*/ 483 h 1409"/>
                  <a:gd name="T10" fmla="*/ 2199 w 2250"/>
                  <a:gd name="T11" fmla="*/ 906 h 1409"/>
                  <a:gd name="T12" fmla="*/ 1659 w 2250"/>
                  <a:gd name="T13" fmla="*/ 1314 h 1409"/>
                  <a:gd name="T14" fmla="*/ 993 w 2250"/>
                  <a:gd name="T15" fmla="*/ 1386 h 1409"/>
                  <a:gd name="T16" fmla="*/ 465 w 2250"/>
                  <a:gd name="T17" fmla="*/ 1356 h 1409"/>
                  <a:gd name="T18" fmla="*/ 102 w 2250"/>
                  <a:gd name="T19" fmla="*/ 1068 h 1409"/>
                  <a:gd name="T20" fmla="*/ 0 w 2250"/>
                  <a:gd name="T21" fmla="*/ 624 h 140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250"/>
                  <a:gd name="T34" fmla="*/ 0 h 1409"/>
                  <a:gd name="T35" fmla="*/ 2250 w 2250"/>
                  <a:gd name="T36" fmla="*/ 1409 h 140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250" h="1409">
                    <a:moveTo>
                      <a:pt x="0" y="624"/>
                    </a:moveTo>
                    <a:cubicBezTo>
                      <a:pt x="5" y="506"/>
                      <a:pt x="131" y="419"/>
                      <a:pt x="219" y="321"/>
                    </a:cubicBezTo>
                    <a:cubicBezTo>
                      <a:pt x="307" y="223"/>
                      <a:pt x="307" y="70"/>
                      <a:pt x="529" y="35"/>
                    </a:cubicBezTo>
                    <a:cubicBezTo>
                      <a:pt x="751" y="0"/>
                      <a:pt x="1311" y="36"/>
                      <a:pt x="1551" y="111"/>
                    </a:cubicBezTo>
                    <a:cubicBezTo>
                      <a:pt x="1791" y="186"/>
                      <a:pt x="1860" y="351"/>
                      <a:pt x="1968" y="483"/>
                    </a:cubicBezTo>
                    <a:cubicBezTo>
                      <a:pt x="2076" y="615"/>
                      <a:pt x="2250" y="767"/>
                      <a:pt x="2199" y="906"/>
                    </a:cubicBezTo>
                    <a:cubicBezTo>
                      <a:pt x="2148" y="1045"/>
                      <a:pt x="1860" y="1234"/>
                      <a:pt x="1659" y="1314"/>
                    </a:cubicBezTo>
                    <a:cubicBezTo>
                      <a:pt x="1458" y="1394"/>
                      <a:pt x="1192" y="1379"/>
                      <a:pt x="993" y="1386"/>
                    </a:cubicBezTo>
                    <a:cubicBezTo>
                      <a:pt x="794" y="1393"/>
                      <a:pt x="613" y="1409"/>
                      <a:pt x="465" y="1356"/>
                    </a:cubicBezTo>
                    <a:cubicBezTo>
                      <a:pt x="317" y="1303"/>
                      <a:pt x="180" y="1190"/>
                      <a:pt x="102" y="1068"/>
                    </a:cubicBezTo>
                    <a:cubicBezTo>
                      <a:pt x="24" y="946"/>
                      <a:pt x="21" y="716"/>
                      <a:pt x="0" y="624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864" y="2709"/>
                <a:ext cx="342" cy="186"/>
              </a:xfrm>
              <a:custGeom>
                <a:avLst/>
                <a:gdLst>
                  <a:gd name="T0" fmla="*/ 0 w 342"/>
                  <a:gd name="T1" fmla="*/ 186 h 186"/>
                  <a:gd name="T2" fmla="*/ 342 w 342"/>
                  <a:gd name="T3" fmla="*/ 0 h 186"/>
                  <a:gd name="T4" fmla="*/ 0 60000 65536"/>
                  <a:gd name="T5" fmla="*/ 0 60000 65536"/>
                  <a:gd name="T6" fmla="*/ 0 w 342"/>
                  <a:gd name="T7" fmla="*/ 0 h 186"/>
                  <a:gd name="T8" fmla="*/ 342 w 342"/>
                  <a:gd name="T9" fmla="*/ 186 h 18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42" h="186">
                    <a:moveTo>
                      <a:pt x="0" y="186"/>
                    </a:moveTo>
                    <a:lnTo>
                      <a:pt x="342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7" name="Oval 6"/>
              <p:cNvSpPr>
                <a:spLocks noChangeArrowheads="1"/>
              </p:cNvSpPr>
              <p:nvPr/>
            </p:nvSpPr>
            <p:spPr bwMode="auto">
              <a:xfrm>
                <a:off x="604" y="2951"/>
                <a:ext cx="313" cy="81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8" name="Line 7"/>
              <p:cNvSpPr>
                <a:spLocks noChangeShapeType="1"/>
              </p:cNvSpPr>
              <p:nvPr/>
            </p:nvSpPr>
            <p:spPr bwMode="auto">
              <a:xfrm>
                <a:off x="604" y="2944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9" name="Line 8"/>
              <p:cNvSpPr>
                <a:spLocks noChangeShapeType="1"/>
              </p:cNvSpPr>
              <p:nvPr/>
            </p:nvSpPr>
            <p:spPr bwMode="auto">
              <a:xfrm>
                <a:off x="917" y="2944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0" name="Rectangle 9"/>
              <p:cNvSpPr>
                <a:spLocks noChangeArrowheads="1"/>
              </p:cNvSpPr>
              <p:nvPr/>
            </p:nvSpPr>
            <p:spPr bwMode="auto">
              <a:xfrm>
                <a:off x="604" y="2944"/>
                <a:ext cx="310" cy="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11" name="Oval 10"/>
              <p:cNvSpPr>
                <a:spLocks noChangeArrowheads="1"/>
              </p:cNvSpPr>
              <p:nvPr/>
            </p:nvSpPr>
            <p:spPr bwMode="auto">
              <a:xfrm>
                <a:off x="601" y="2885"/>
                <a:ext cx="313" cy="95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2" name="Oval 11"/>
              <p:cNvSpPr>
                <a:spLocks noChangeArrowheads="1"/>
              </p:cNvSpPr>
              <p:nvPr/>
            </p:nvSpPr>
            <p:spPr bwMode="auto">
              <a:xfrm>
                <a:off x="1078" y="3338"/>
                <a:ext cx="313" cy="81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3" name="Line 12"/>
              <p:cNvSpPr>
                <a:spLocks noChangeShapeType="1"/>
              </p:cNvSpPr>
              <p:nvPr/>
            </p:nvSpPr>
            <p:spPr bwMode="auto">
              <a:xfrm>
                <a:off x="1078" y="33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4" name="Line 13"/>
              <p:cNvSpPr>
                <a:spLocks noChangeShapeType="1"/>
              </p:cNvSpPr>
              <p:nvPr/>
            </p:nvSpPr>
            <p:spPr bwMode="auto">
              <a:xfrm>
                <a:off x="1391" y="33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5" name="Rectangle 14"/>
              <p:cNvSpPr>
                <a:spLocks noChangeArrowheads="1"/>
              </p:cNvSpPr>
              <p:nvPr/>
            </p:nvSpPr>
            <p:spPr bwMode="auto">
              <a:xfrm>
                <a:off x="1078" y="3331"/>
                <a:ext cx="310" cy="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16" name="Oval 15"/>
              <p:cNvSpPr>
                <a:spLocks noChangeArrowheads="1"/>
              </p:cNvSpPr>
              <p:nvPr/>
            </p:nvSpPr>
            <p:spPr bwMode="auto">
              <a:xfrm>
                <a:off x="1075" y="3272"/>
                <a:ext cx="313" cy="95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7" name="Oval 16"/>
              <p:cNvSpPr>
                <a:spLocks noChangeArrowheads="1"/>
              </p:cNvSpPr>
              <p:nvPr/>
            </p:nvSpPr>
            <p:spPr bwMode="auto">
              <a:xfrm>
                <a:off x="1074" y="2648"/>
                <a:ext cx="313" cy="81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8" name="Line 17"/>
              <p:cNvSpPr>
                <a:spLocks noChangeShapeType="1"/>
              </p:cNvSpPr>
              <p:nvPr/>
            </p:nvSpPr>
            <p:spPr bwMode="auto">
              <a:xfrm>
                <a:off x="1074" y="264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19" name="Line 18"/>
              <p:cNvSpPr>
                <a:spLocks noChangeShapeType="1"/>
              </p:cNvSpPr>
              <p:nvPr/>
            </p:nvSpPr>
            <p:spPr bwMode="auto">
              <a:xfrm>
                <a:off x="1387" y="264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1074" y="2641"/>
                <a:ext cx="310" cy="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21" name="Oval 20"/>
              <p:cNvSpPr>
                <a:spLocks noChangeArrowheads="1"/>
              </p:cNvSpPr>
              <p:nvPr/>
            </p:nvSpPr>
            <p:spPr bwMode="auto">
              <a:xfrm>
                <a:off x="1071" y="2582"/>
                <a:ext cx="313" cy="95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22" name="Oval 21"/>
              <p:cNvSpPr>
                <a:spLocks noChangeArrowheads="1"/>
              </p:cNvSpPr>
              <p:nvPr/>
            </p:nvSpPr>
            <p:spPr bwMode="auto">
              <a:xfrm>
                <a:off x="1757" y="2644"/>
                <a:ext cx="312" cy="81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23" name="Line 22"/>
              <p:cNvSpPr>
                <a:spLocks noChangeShapeType="1"/>
              </p:cNvSpPr>
              <p:nvPr/>
            </p:nvSpPr>
            <p:spPr bwMode="auto">
              <a:xfrm>
                <a:off x="1757" y="2637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24" name="Line 23"/>
              <p:cNvSpPr>
                <a:spLocks noChangeShapeType="1"/>
              </p:cNvSpPr>
              <p:nvPr/>
            </p:nvSpPr>
            <p:spPr bwMode="auto">
              <a:xfrm>
                <a:off x="2069" y="2637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25" name="Rectangle 24"/>
              <p:cNvSpPr>
                <a:spLocks noChangeArrowheads="1"/>
              </p:cNvSpPr>
              <p:nvPr/>
            </p:nvSpPr>
            <p:spPr bwMode="auto">
              <a:xfrm>
                <a:off x="1757" y="2637"/>
                <a:ext cx="309" cy="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26" name="Oval 25"/>
              <p:cNvSpPr>
                <a:spLocks noChangeArrowheads="1"/>
              </p:cNvSpPr>
              <p:nvPr/>
            </p:nvSpPr>
            <p:spPr bwMode="auto">
              <a:xfrm>
                <a:off x="1760" y="2581"/>
                <a:ext cx="312" cy="95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27" name="Oval 26"/>
              <p:cNvSpPr>
                <a:spLocks noChangeArrowheads="1"/>
              </p:cNvSpPr>
              <p:nvPr/>
            </p:nvSpPr>
            <p:spPr bwMode="auto">
              <a:xfrm>
                <a:off x="1767" y="3335"/>
                <a:ext cx="313" cy="81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28" name="Line 27"/>
              <p:cNvSpPr>
                <a:spLocks noChangeShapeType="1"/>
              </p:cNvSpPr>
              <p:nvPr/>
            </p:nvSpPr>
            <p:spPr bwMode="auto">
              <a:xfrm>
                <a:off x="1767" y="332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29" name="Line 28"/>
              <p:cNvSpPr>
                <a:spLocks noChangeShapeType="1"/>
              </p:cNvSpPr>
              <p:nvPr/>
            </p:nvSpPr>
            <p:spPr bwMode="auto">
              <a:xfrm>
                <a:off x="2080" y="332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30" name="Rectangle 29"/>
              <p:cNvSpPr>
                <a:spLocks noChangeArrowheads="1"/>
              </p:cNvSpPr>
              <p:nvPr/>
            </p:nvSpPr>
            <p:spPr bwMode="auto">
              <a:xfrm>
                <a:off x="1767" y="3328"/>
                <a:ext cx="310" cy="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31" name="Oval 30"/>
              <p:cNvSpPr>
                <a:spLocks noChangeArrowheads="1"/>
              </p:cNvSpPr>
              <p:nvPr/>
            </p:nvSpPr>
            <p:spPr bwMode="auto">
              <a:xfrm>
                <a:off x="1764" y="3269"/>
                <a:ext cx="313" cy="95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32" name="Oval 31"/>
              <p:cNvSpPr>
                <a:spLocks noChangeArrowheads="1"/>
              </p:cNvSpPr>
              <p:nvPr/>
            </p:nvSpPr>
            <p:spPr bwMode="auto">
              <a:xfrm>
                <a:off x="2332" y="2994"/>
                <a:ext cx="313" cy="81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33" name="Line 32"/>
              <p:cNvSpPr>
                <a:spLocks noChangeShapeType="1"/>
              </p:cNvSpPr>
              <p:nvPr/>
            </p:nvSpPr>
            <p:spPr bwMode="auto">
              <a:xfrm>
                <a:off x="2332" y="2987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34" name="Line 33"/>
              <p:cNvSpPr>
                <a:spLocks noChangeShapeType="1"/>
              </p:cNvSpPr>
              <p:nvPr/>
            </p:nvSpPr>
            <p:spPr bwMode="auto">
              <a:xfrm>
                <a:off x="2645" y="2987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35" name="Rectangle 34"/>
              <p:cNvSpPr>
                <a:spLocks noChangeArrowheads="1"/>
              </p:cNvSpPr>
              <p:nvPr/>
            </p:nvSpPr>
            <p:spPr bwMode="auto">
              <a:xfrm>
                <a:off x="2332" y="2987"/>
                <a:ext cx="310" cy="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US" sz="1266" b="0">
                  <a:latin typeface="Arial" charset="0"/>
                </a:endParaRPr>
              </a:p>
            </p:txBody>
          </p:sp>
          <p:sp>
            <p:nvSpPr>
              <p:cNvPr id="36" name="Oval 35"/>
              <p:cNvSpPr>
                <a:spLocks noChangeArrowheads="1"/>
              </p:cNvSpPr>
              <p:nvPr/>
            </p:nvSpPr>
            <p:spPr bwMode="auto">
              <a:xfrm>
                <a:off x="2329" y="2928"/>
                <a:ext cx="313" cy="95"/>
              </a:xfrm>
              <a:prstGeom prst="ellipse">
                <a:avLst/>
              </a:prstGeom>
              <a:solidFill>
                <a:srgbClr val="FF00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37" name="Freeform 36"/>
              <p:cNvSpPr>
                <a:spLocks/>
              </p:cNvSpPr>
              <p:nvPr/>
            </p:nvSpPr>
            <p:spPr bwMode="auto">
              <a:xfrm>
                <a:off x="1903" y="2723"/>
                <a:ext cx="21" cy="535"/>
              </a:xfrm>
              <a:custGeom>
                <a:avLst/>
                <a:gdLst>
                  <a:gd name="T0" fmla="*/ 0 w 1"/>
                  <a:gd name="T1" fmla="*/ 0 h 522"/>
                  <a:gd name="T2" fmla="*/ 0 w 1"/>
                  <a:gd name="T3" fmla="*/ 522 h 522"/>
                  <a:gd name="T4" fmla="*/ 0 60000 65536"/>
                  <a:gd name="T5" fmla="*/ 0 60000 65536"/>
                  <a:gd name="T6" fmla="*/ 0 w 1"/>
                  <a:gd name="T7" fmla="*/ 0 h 522"/>
                  <a:gd name="T8" fmla="*/ 1 w 1"/>
                  <a:gd name="T9" fmla="*/ 522 h 52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22">
                    <a:moveTo>
                      <a:pt x="0" y="0"/>
                    </a:moveTo>
                    <a:lnTo>
                      <a:pt x="0" y="522"/>
                    </a:lnTo>
                  </a:path>
                </a:pathLst>
              </a:custGeom>
              <a:noFill/>
              <a:ln w="57150" cmpd="sng">
                <a:solidFill>
                  <a:srgbClr val="FF0000"/>
                </a:solidFill>
                <a:prstDash val="sysDash"/>
                <a:round/>
                <a:headEnd type="triangle" w="med" len="med"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38" name="Freeform 37"/>
              <p:cNvSpPr>
                <a:spLocks/>
              </p:cNvSpPr>
              <p:nvPr/>
            </p:nvSpPr>
            <p:spPr bwMode="auto">
              <a:xfrm>
                <a:off x="1230" y="2742"/>
                <a:ext cx="1" cy="537"/>
              </a:xfrm>
              <a:custGeom>
                <a:avLst/>
                <a:gdLst>
                  <a:gd name="T0" fmla="*/ 0 w 1"/>
                  <a:gd name="T1" fmla="*/ 0 h 537"/>
                  <a:gd name="T2" fmla="*/ 0 w 1"/>
                  <a:gd name="T3" fmla="*/ 537 h 537"/>
                  <a:gd name="T4" fmla="*/ 0 60000 65536"/>
                  <a:gd name="T5" fmla="*/ 0 60000 65536"/>
                  <a:gd name="T6" fmla="*/ 0 w 1"/>
                  <a:gd name="T7" fmla="*/ 0 h 537"/>
                  <a:gd name="T8" fmla="*/ 1 w 1"/>
                  <a:gd name="T9" fmla="*/ 537 h 53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37">
                    <a:moveTo>
                      <a:pt x="0" y="0"/>
                    </a:moveTo>
                    <a:lnTo>
                      <a:pt x="0" y="537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39" name="Freeform 38"/>
              <p:cNvSpPr>
                <a:spLocks/>
              </p:cNvSpPr>
              <p:nvPr/>
            </p:nvSpPr>
            <p:spPr bwMode="auto">
              <a:xfrm>
                <a:off x="1395" y="2727"/>
                <a:ext cx="504" cy="600"/>
              </a:xfrm>
              <a:custGeom>
                <a:avLst/>
                <a:gdLst>
                  <a:gd name="T0" fmla="*/ 0 w 378"/>
                  <a:gd name="T1" fmla="*/ 7134 h 174"/>
                  <a:gd name="T2" fmla="*/ 896 w 378"/>
                  <a:gd name="T3" fmla="*/ 0 h 174"/>
                  <a:gd name="T4" fmla="*/ 0 60000 65536"/>
                  <a:gd name="T5" fmla="*/ 0 60000 65536"/>
                  <a:gd name="T6" fmla="*/ 0 w 378"/>
                  <a:gd name="T7" fmla="*/ 0 h 174"/>
                  <a:gd name="T8" fmla="*/ 378 w 378"/>
                  <a:gd name="T9" fmla="*/ 174 h 17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78" h="174">
                    <a:moveTo>
                      <a:pt x="0" y="174"/>
                    </a:moveTo>
                    <a:lnTo>
                      <a:pt x="378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40" name="Freeform 39"/>
              <p:cNvSpPr>
                <a:spLocks/>
              </p:cNvSpPr>
              <p:nvPr/>
            </p:nvSpPr>
            <p:spPr bwMode="auto">
              <a:xfrm>
                <a:off x="2082" y="3072"/>
                <a:ext cx="366" cy="270"/>
              </a:xfrm>
              <a:custGeom>
                <a:avLst/>
                <a:gdLst>
                  <a:gd name="T0" fmla="*/ 0 w 366"/>
                  <a:gd name="T1" fmla="*/ 270 h 270"/>
                  <a:gd name="T2" fmla="*/ 366 w 366"/>
                  <a:gd name="T3" fmla="*/ 0 h 270"/>
                  <a:gd name="T4" fmla="*/ 0 60000 65536"/>
                  <a:gd name="T5" fmla="*/ 0 60000 65536"/>
                  <a:gd name="T6" fmla="*/ 0 w 366"/>
                  <a:gd name="T7" fmla="*/ 0 h 270"/>
                  <a:gd name="T8" fmla="*/ 366 w 366"/>
                  <a:gd name="T9" fmla="*/ 270 h 27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66" h="270">
                    <a:moveTo>
                      <a:pt x="0" y="270"/>
                    </a:moveTo>
                    <a:lnTo>
                      <a:pt x="366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41" name="Freeform 40"/>
              <p:cNvSpPr>
                <a:spLocks/>
              </p:cNvSpPr>
              <p:nvPr/>
            </p:nvSpPr>
            <p:spPr bwMode="auto">
              <a:xfrm>
                <a:off x="1401" y="3357"/>
                <a:ext cx="366" cy="1"/>
              </a:xfrm>
              <a:custGeom>
                <a:avLst/>
                <a:gdLst>
                  <a:gd name="T0" fmla="*/ 366 w 366"/>
                  <a:gd name="T1" fmla="*/ 0 h 1"/>
                  <a:gd name="T2" fmla="*/ 0 w 366"/>
                  <a:gd name="T3" fmla="*/ 0 h 1"/>
                  <a:gd name="T4" fmla="*/ 0 60000 65536"/>
                  <a:gd name="T5" fmla="*/ 0 60000 65536"/>
                  <a:gd name="T6" fmla="*/ 0 w 366"/>
                  <a:gd name="T7" fmla="*/ 0 h 1"/>
                  <a:gd name="T8" fmla="*/ 366 w 366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66" h="1">
                    <a:moveTo>
                      <a:pt x="366" y="0"/>
                    </a:moveTo>
                    <a:lnTo>
                      <a:pt x="0" y="0"/>
                    </a:lnTo>
                  </a:path>
                </a:pathLst>
              </a:custGeom>
              <a:noFill/>
              <a:ln w="57150" cmpd="sng">
                <a:solidFill>
                  <a:srgbClr val="FF0000"/>
                </a:solidFill>
                <a:prstDash val="sysDash"/>
                <a:round/>
                <a:headEnd type="triangle" w="med" len="med"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42" name="Freeform 41"/>
              <p:cNvSpPr>
                <a:spLocks/>
              </p:cNvSpPr>
              <p:nvPr/>
            </p:nvSpPr>
            <p:spPr bwMode="auto">
              <a:xfrm>
                <a:off x="810" y="3033"/>
                <a:ext cx="276" cy="264"/>
              </a:xfrm>
              <a:custGeom>
                <a:avLst/>
                <a:gdLst>
                  <a:gd name="T0" fmla="*/ 276 w 276"/>
                  <a:gd name="T1" fmla="*/ 264 h 264"/>
                  <a:gd name="T2" fmla="*/ 0 w 276"/>
                  <a:gd name="T3" fmla="*/ 0 h 264"/>
                  <a:gd name="T4" fmla="*/ 0 60000 65536"/>
                  <a:gd name="T5" fmla="*/ 0 60000 65536"/>
                  <a:gd name="T6" fmla="*/ 0 w 276"/>
                  <a:gd name="T7" fmla="*/ 0 h 264"/>
                  <a:gd name="T8" fmla="*/ 276 w 276"/>
                  <a:gd name="T9" fmla="*/ 264 h 26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76" h="264">
                    <a:moveTo>
                      <a:pt x="276" y="264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43" name="Freeform 42"/>
              <p:cNvSpPr>
                <a:spLocks/>
              </p:cNvSpPr>
              <p:nvPr/>
            </p:nvSpPr>
            <p:spPr bwMode="auto">
              <a:xfrm>
                <a:off x="1395" y="2667"/>
                <a:ext cx="366" cy="1"/>
              </a:xfrm>
              <a:custGeom>
                <a:avLst/>
                <a:gdLst>
                  <a:gd name="T0" fmla="*/ 366 w 366"/>
                  <a:gd name="T1" fmla="*/ 0 h 1"/>
                  <a:gd name="T2" fmla="*/ 0 w 366"/>
                  <a:gd name="T3" fmla="*/ 0 h 1"/>
                  <a:gd name="T4" fmla="*/ 0 60000 65536"/>
                  <a:gd name="T5" fmla="*/ 0 60000 65536"/>
                  <a:gd name="T6" fmla="*/ 0 w 366"/>
                  <a:gd name="T7" fmla="*/ 0 h 1"/>
                  <a:gd name="T8" fmla="*/ 366 w 366"/>
                  <a:gd name="T9" fmla="*/ 1 h 1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66" h="1">
                    <a:moveTo>
                      <a:pt x="366" y="0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44" name="Freeform 43"/>
              <p:cNvSpPr>
                <a:spLocks/>
              </p:cNvSpPr>
              <p:nvPr/>
            </p:nvSpPr>
            <p:spPr bwMode="auto">
              <a:xfrm>
                <a:off x="2070" y="2664"/>
                <a:ext cx="396" cy="267"/>
              </a:xfrm>
              <a:custGeom>
                <a:avLst/>
                <a:gdLst>
                  <a:gd name="T0" fmla="*/ 396 w 396"/>
                  <a:gd name="T1" fmla="*/ 267 h 267"/>
                  <a:gd name="T2" fmla="*/ 0 w 396"/>
                  <a:gd name="T3" fmla="*/ 0 h 267"/>
                  <a:gd name="T4" fmla="*/ 0 60000 65536"/>
                  <a:gd name="T5" fmla="*/ 0 60000 65536"/>
                  <a:gd name="T6" fmla="*/ 0 w 396"/>
                  <a:gd name="T7" fmla="*/ 0 h 267"/>
                  <a:gd name="T8" fmla="*/ 396 w 396"/>
                  <a:gd name="T9" fmla="*/ 267 h 26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96" h="267">
                    <a:moveTo>
                      <a:pt x="396" y="267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sp>
            <p:nvSpPr>
              <p:cNvPr id="45" name="Freeform 44"/>
              <p:cNvSpPr>
                <a:spLocks/>
              </p:cNvSpPr>
              <p:nvPr/>
            </p:nvSpPr>
            <p:spPr bwMode="auto">
              <a:xfrm>
                <a:off x="753" y="2235"/>
                <a:ext cx="1110" cy="645"/>
              </a:xfrm>
              <a:custGeom>
                <a:avLst/>
                <a:gdLst>
                  <a:gd name="T0" fmla="*/ 1110 w 1110"/>
                  <a:gd name="T1" fmla="*/ 342 h 645"/>
                  <a:gd name="T2" fmla="*/ 0 w 1110"/>
                  <a:gd name="T3" fmla="*/ 645 h 645"/>
                  <a:gd name="T4" fmla="*/ 0 60000 65536"/>
                  <a:gd name="T5" fmla="*/ 0 60000 65536"/>
                  <a:gd name="T6" fmla="*/ 0 w 1110"/>
                  <a:gd name="T7" fmla="*/ 0 h 645"/>
                  <a:gd name="T8" fmla="*/ 1110 w 1110"/>
                  <a:gd name="T9" fmla="*/ 645 h 645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110" h="645">
                    <a:moveTo>
                      <a:pt x="1110" y="342"/>
                    </a:moveTo>
                    <a:cubicBezTo>
                      <a:pt x="1104" y="0"/>
                      <a:pt x="21" y="63"/>
                      <a:pt x="0" y="645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  <p:grpSp>
            <p:nvGrpSpPr>
              <p:cNvPr id="46" name="Group 45"/>
              <p:cNvGrpSpPr>
                <a:grpSpLocks/>
              </p:cNvGrpSpPr>
              <p:nvPr/>
            </p:nvGrpSpPr>
            <p:grpSpPr bwMode="auto">
              <a:xfrm>
                <a:off x="653" y="2849"/>
                <a:ext cx="196" cy="181"/>
                <a:chOff x="2958" y="2441"/>
                <a:chExt cx="199" cy="181"/>
              </a:xfrm>
            </p:grpSpPr>
            <p:sp>
              <p:nvSpPr>
                <p:cNvPr id="63" name="Rectangle 46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64" name="Text Box 47"/>
                <p:cNvSpPr txBox="1">
                  <a:spLocks noChangeArrowheads="1"/>
                </p:cNvSpPr>
                <p:nvPr/>
              </p:nvSpPr>
              <p:spPr bwMode="auto">
                <a:xfrm>
                  <a:off x="2958" y="2441"/>
                  <a:ext cx="199" cy="1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A</a:t>
                  </a:r>
                </a:p>
              </p:txBody>
            </p:sp>
          </p:grpSp>
          <p:grpSp>
            <p:nvGrpSpPr>
              <p:cNvPr id="47" name="Group 48"/>
              <p:cNvGrpSpPr>
                <a:grpSpLocks/>
              </p:cNvGrpSpPr>
              <p:nvPr/>
            </p:nvGrpSpPr>
            <p:grpSpPr bwMode="auto">
              <a:xfrm>
                <a:off x="1823" y="3233"/>
                <a:ext cx="196" cy="181"/>
                <a:chOff x="2958" y="2441"/>
                <a:chExt cx="199" cy="181"/>
              </a:xfrm>
            </p:grpSpPr>
            <p:sp>
              <p:nvSpPr>
                <p:cNvPr id="61" name="Rectangle 4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62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2958" y="2441"/>
                  <a:ext cx="199" cy="1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 dirty="0">
                      <a:latin typeface="Arial" charset="0"/>
                    </a:rPr>
                    <a:t>E</a:t>
                  </a:r>
                </a:p>
              </p:txBody>
            </p:sp>
          </p:grpSp>
          <p:grpSp>
            <p:nvGrpSpPr>
              <p:cNvPr id="48" name="Group 51"/>
              <p:cNvGrpSpPr>
                <a:grpSpLocks/>
              </p:cNvGrpSpPr>
              <p:nvPr/>
            </p:nvGrpSpPr>
            <p:grpSpPr bwMode="auto">
              <a:xfrm>
                <a:off x="1140" y="3230"/>
                <a:ext cx="201" cy="181"/>
                <a:chOff x="2956" y="2441"/>
                <a:chExt cx="204" cy="181"/>
              </a:xfrm>
            </p:grpSpPr>
            <p:sp>
              <p:nvSpPr>
                <p:cNvPr id="59" name="Rectangle 52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60" name="Text Box 53"/>
                <p:cNvSpPr txBox="1">
                  <a:spLocks noChangeArrowheads="1"/>
                </p:cNvSpPr>
                <p:nvPr/>
              </p:nvSpPr>
              <p:spPr bwMode="auto">
                <a:xfrm>
                  <a:off x="2956" y="2441"/>
                  <a:ext cx="204" cy="1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D</a:t>
                  </a:r>
                </a:p>
              </p:txBody>
            </p:sp>
          </p:grpSp>
          <p:grpSp>
            <p:nvGrpSpPr>
              <p:cNvPr id="49" name="Group 54"/>
              <p:cNvGrpSpPr>
                <a:grpSpLocks/>
              </p:cNvGrpSpPr>
              <p:nvPr/>
            </p:nvGrpSpPr>
            <p:grpSpPr bwMode="auto">
              <a:xfrm>
                <a:off x="1815" y="2543"/>
                <a:ext cx="201" cy="181"/>
                <a:chOff x="2956" y="2441"/>
                <a:chExt cx="204" cy="181"/>
              </a:xfrm>
            </p:grpSpPr>
            <p:sp>
              <p:nvSpPr>
                <p:cNvPr id="57" name="Rectangle 5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58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2956" y="2441"/>
                  <a:ext cx="204" cy="1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C</a:t>
                  </a:r>
                </a:p>
              </p:txBody>
            </p:sp>
          </p:grpSp>
          <p:grpSp>
            <p:nvGrpSpPr>
              <p:cNvPr id="50" name="Group 57"/>
              <p:cNvGrpSpPr>
                <a:grpSpLocks/>
              </p:cNvGrpSpPr>
              <p:nvPr/>
            </p:nvGrpSpPr>
            <p:grpSpPr bwMode="auto">
              <a:xfrm>
                <a:off x="1135" y="2543"/>
                <a:ext cx="196" cy="181"/>
                <a:chOff x="2959" y="2441"/>
                <a:chExt cx="199" cy="181"/>
              </a:xfrm>
            </p:grpSpPr>
            <p:sp>
              <p:nvSpPr>
                <p:cNvPr id="55" name="Rectangle 5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56" name="Text Box 59"/>
                <p:cNvSpPr txBox="1">
                  <a:spLocks noChangeArrowheads="1"/>
                </p:cNvSpPr>
                <p:nvPr/>
              </p:nvSpPr>
              <p:spPr bwMode="auto">
                <a:xfrm>
                  <a:off x="2959" y="2441"/>
                  <a:ext cx="199" cy="1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B</a:t>
                  </a:r>
                </a:p>
              </p:txBody>
            </p:sp>
          </p:grpSp>
          <p:grpSp>
            <p:nvGrpSpPr>
              <p:cNvPr id="51" name="Group 60"/>
              <p:cNvGrpSpPr>
                <a:grpSpLocks/>
              </p:cNvGrpSpPr>
              <p:nvPr/>
            </p:nvGrpSpPr>
            <p:grpSpPr bwMode="auto">
              <a:xfrm>
                <a:off x="2399" y="2891"/>
                <a:ext cx="190" cy="181"/>
                <a:chOff x="2961" y="2441"/>
                <a:chExt cx="193" cy="181"/>
              </a:xfrm>
            </p:grpSpPr>
            <p:sp>
              <p:nvSpPr>
                <p:cNvPr id="53" name="Rectangle 61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 sz="1406"/>
                </a:p>
              </p:txBody>
            </p:sp>
            <p:sp>
              <p:nvSpPr>
                <p:cNvPr id="54" name="Text Box 62"/>
                <p:cNvSpPr txBox="1">
                  <a:spLocks noChangeArrowheads="1"/>
                </p:cNvSpPr>
                <p:nvPr/>
              </p:nvSpPr>
              <p:spPr bwMode="auto">
                <a:xfrm>
                  <a:off x="2961" y="2441"/>
                  <a:ext cx="193" cy="16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5pPr>
                  <a:lvl6pPr marL="25146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6pPr>
                  <a:lvl7pPr marL="29718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7pPr>
                  <a:lvl8pPr marL="34290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8pPr>
                  <a:lvl9pPr marL="3886200" indent="-228600" algn="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Courier New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66" b="0">
                      <a:latin typeface="Arial" charset="0"/>
                    </a:rPr>
                    <a:t>F</a:t>
                  </a:r>
                </a:p>
              </p:txBody>
            </p:sp>
          </p:grpSp>
          <p:sp>
            <p:nvSpPr>
              <p:cNvPr id="52" name="Line 63"/>
              <p:cNvSpPr>
                <a:spLocks noChangeShapeType="1"/>
              </p:cNvSpPr>
              <p:nvPr/>
            </p:nvSpPr>
            <p:spPr bwMode="auto">
              <a:xfrm>
                <a:off x="804" y="3021"/>
                <a:ext cx="282" cy="282"/>
              </a:xfrm>
              <a:prstGeom prst="line">
                <a:avLst/>
              </a:prstGeom>
              <a:noFill/>
              <a:ln w="57150" cmpd="sng">
                <a:solidFill>
                  <a:srgbClr val="FF0000"/>
                </a:solidFill>
                <a:prstDash val="sysDash"/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406"/>
              </a:p>
            </p:txBody>
          </p:sp>
        </p:grpSp>
        <p:sp>
          <p:nvSpPr>
            <p:cNvPr id="130" name="TextBox 129"/>
            <p:cNvSpPr txBox="1"/>
            <p:nvPr/>
          </p:nvSpPr>
          <p:spPr>
            <a:xfrm>
              <a:off x="1215839" y="6609524"/>
              <a:ext cx="775295" cy="597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719" tIns="35719" rIns="35719" bIns="35719" numCol="1" spcCol="38100" rtlCol="0" anchor="ctr">
              <a:spAutoFit/>
            </a:bodyPr>
            <a:lstStyle/>
            <a:p>
              <a:pPr algn="ctr" defTabSz="410751"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sz="1969" b="0" dirty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rPr>
                <a:t>1</a:t>
              </a: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899683" y="6079370"/>
              <a:ext cx="434529" cy="597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719" tIns="35719" rIns="35719" bIns="35719" numCol="1" spcCol="38100" rtlCol="0" anchor="ctr">
              <a:spAutoFit/>
            </a:bodyPr>
            <a:lstStyle/>
            <a:p>
              <a:pPr algn="ctr" defTabSz="410751"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sz="1969" b="0" dirty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rPr>
                <a:t>3</a:t>
              </a: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828427" y="7498116"/>
              <a:ext cx="692833" cy="597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719" tIns="35719" rIns="35719" bIns="35719" numCol="1" spcCol="38100" rtlCol="0" anchor="ctr">
              <a:spAutoFit/>
            </a:bodyPr>
            <a:lstStyle/>
            <a:p>
              <a:pPr algn="ctr" defTabSz="410751"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sz="1969" b="0" dirty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rPr>
                <a:t>1</a:t>
              </a:r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3651811" y="6311623"/>
              <a:ext cx="775295" cy="597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719" tIns="35719" rIns="35719" bIns="35719" numCol="1" spcCol="38100" rtlCol="0" anchor="ctr">
              <a:spAutoFit/>
            </a:bodyPr>
            <a:lstStyle/>
            <a:p>
              <a:pPr algn="ctr" defTabSz="410751"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sz="1969" b="0" dirty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rPr>
                <a:t>1</a:t>
              </a: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4518474" y="6723519"/>
              <a:ext cx="434529" cy="597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719" tIns="35719" rIns="35719" bIns="35719" numCol="1" spcCol="38100" rtlCol="0" anchor="ctr">
              <a:spAutoFit/>
            </a:bodyPr>
            <a:lstStyle/>
            <a:p>
              <a:pPr algn="ctr" defTabSz="410751"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sz="1969" b="0" dirty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rPr>
                <a:t>5</a:t>
              </a: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2091267" y="6056973"/>
              <a:ext cx="434529" cy="597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719" tIns="35719" rIns="35719" bIns="35719" numCol="1" spcCol="38100" rtlCol="0" anchor="ctr">
              <a:spAutoFit/>
            </a:bodyPr>
            <a:lstStyle/>
            <a:p>
              <a:pPr algn="ctr" defTabSz="410751"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sz="1969" b="0" dirty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rPr>
                <a:t>5</a:t>
              </a: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1556603" y="5391857"/>
              <a:ext cx="434529" cy="597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719" tIns="35719" rIns="35719" bIns="35719" numCol="1" spcCol="38100" rtlCol="0" anchor="ctr">
              <a:spAutoFit/>
            </a:bodyPr>
            <a:lstStyle/>
            <a:p>
              <a:pPr algn="ctr" defTabSz="410751"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sz="1969" b="0" dirty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rPr>
                <a:t>5</a:t>
              </a: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2828429" y="4982665"/>
              <a:ext cx="434529" cy="597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719" tIns="35719" rIns="35719" bIns="35719" numCol="1" spcCol="38100" rtlCol="0" anchor="ctr">
              <a:spAutoFit/>
            </a:bodyPr>
            <a:lstStyle/>
            <a:p>
              <a:pPr algn="ctr" defTabSz="410751"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sz="1969" b="0" dirty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rPr>
                <a:t>5</a:t>
              </a: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4489800" y="5282481"/>
              <a:ext cx="434529" cy="597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719" tIns="35719" rIns="35719" bIns="35719" numCol="1" spcCol="38100" rtlCol="0" anchor="ctr">
              <a:spAutoFit/>
            </a:bodyPr>
            <a:lstStyle/>
            <a:p>
              <a:pPr algn="ctr" defTabSz="410751"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sz="1969" b="0" dirty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rPr>
                <a:t>5</a:t>
              </a:r>
            </a:p>
          </p:txBody>
        </p:sp>
      </p:grpSp>
      <p:sp>
        <p:nvSpPr>
          <p:cNvPr id="139" name="&quot;No&quot; Symbol 138"/>
          <p:cNvSpPr/>
          <p:nvPr/>
        </p:nvSpPr>
        <p:spPr bwMode="auto">
          <a:xfrm>
            <a:off x="2513520" y="3036296"/>
            <a:ext cx="312995" cy="334749"/>
          </a:xfrm>
          <a:prstGeom prst="noSmoking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4294" tIns="32147" rIns="64294" bIns="32147" numCol="1" rtlCol="0" anchor="ctr" anchorCtr="0" compatLnSpc="1">
            <a:prstTxWarp prst="textNoShape">
              <a:avLst/>
            </a:prstTxWarp>
          </a:bodyPr>
          <a:lstStyle/>
          <a:p>
            <a:pPr algn="r" defTabSz="642915" eaLnBrk="1" hangingPunct="1"/>
            <a:endParaRPr lang="en-US" sz="1406"/>
          </a:p>
        </p:txBody>
      </p:sp>
      <p:sp>
        <p:nvSpPr>
          <p:cNvPr id="1184" name="Title 118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Loops Still Possible?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2" name="Text Box 124"/>
          <p:cNvSpPr txBox="1">
            <a:spLocks noChangeArrowheads="1"/>
          </p:cNvSpPr>
          <p:nvPr/>
        </p:nvSpPr>
        <p:spPr bwMode="auto">
          <a:xfrm>
            <a:off x="214702" y="5537791"/>
            <a:ext cx="4113765" cy="871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531" b="0" dirty="0" smtClean="0">
                <a:solidFill>
                  <a:srgbClr val="773F9B"/>
                </a:solidFill>
                <a:latin typeface="+mn-lt"/>
              </a:rPr>
              <a:t>E-C link fails, but </a:t>
            </a:r>
          </a:p>
          <a:p>
            <a:pPr algn="ctr" eaLnBrk="1" hangingPunct="1"/>
            <a:r>
              <a:rPr lang="en-US" sz="2531" b="0" dirty="0" smtClean="0">
                <a:solidFill>
                  <a:srgbClr val="773F9B"/>
                </a:solidFill>
                <a:latin typeface="+mn-lt"/>
              </a:rPr>
              <a:t>D doesn’t</a:t>
            </a:r>
            <a:r>
              <a:rPr lang="en-US" sz="2531" b="0" dirty="0">
                <a:solidFill>
                  <a:srgbClr val="773F9B"/>
                </a:solidFill>
                <a:latin typeface="+mn-lt"/>
              </a:rPr>
              <a:t> </a:t>
            </a:r>
            <a:r>
              <a:rPr lang="en-US" sz="2531" b="0" dirty="0" smtClean="0">
                <a:solidFill>
                  <a:srgbClr val="773F9B"/>
                </a:solidFill>
                <a:latin typeface="+mn-lt"/>
              </a:rPr>
              <a:t>know yet</a:t>
            </a:r>
          </a:p>
        </p:txBody>
      </p:sp>
      <p:sp>
        <p:nvSpPr>
          <p:cNvPr id="143" name="Text Box 124"/>
          <p:cNvSpPr txBox="1">
            <a:spLocks noChangeArrowheads="1"/>
          </p:cNvSpPr>
          <p:nvPr/>
        </p:nvSpPr>
        <p:spPr bwMode="auto">
          <a:xfrm>
            <a:off x="4183567" y="5532312"/>
            <a:ext cx="4113765" cy="1260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531" b="0" dirty="0" smtClean="0">
                <a:solidFill>
                  <a:srgbClr val="773F9B"/>
                </a:solidFill>
                <a:latin typeface="+mn-lt"/>
              </a:rPr>
              <a:t>E reaches C via D</a:t>
            </a:r>
          </a:p>
          <a:p>
            <a:pPr algn="ctr" eaLnBrk="1" hangingPunct="1"/>
            <a:r>
              <a:rPr lang="en-US" sz="2531" b="0" dirty="0" smtClean="0">
                <a:solidFill>
                  <a:srgbClr val="773F9B"/>
                </a:solidFill>
                <a:latin typeface="+mn-lt"/>
              </a:rPr>
              <a:t>D reaches C via E</a:t>
            </a:r>
          </a:p>
          <a:p>
            <a:pPr algn="ctr" eaLnBrk="1" hangingPunct="1"/>
            <a:r>
              <a:rPr lang="en-US" sz="2531" b="0" dirty="0" smtClean="0">
                <a:solidFill>
                  <a:srgbClr val="773F9B"/>
                </a:solidFill>
                <a:latin typeface="+mn-lt"/>
              </a:rPr>
              <a:t>Loop!</a:t>
            </a:r>
          </a:p>
        </p:txBody>
      </p:sp>
    </p:spTree>
    <p:extLst>
      <p:ext uri="{BB962C8B-B14F-4D97-AF65-F5344CB8AC3E}">
        <p14:creationId xmlns:p14="http://schemas.microsoft.com/office/powerpoint/2010/main" val="182039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6" grpId="0"/>
      <p:bldP spid="139" grpId="0" animBg="1"/>
      <p:bldP spid="142" grpId="0"/>
      <p:bldP spid="14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ＭＳ Ｐゴシック" charset="0"/>
                <a:cs typeface="ＭＳ Ｐゴシック" charset="0"/>
              </a:rPr>
              <a:t>Transient Disruptions</a:t>
            </a:r>
          </a:p>
        </p:txBody>
      </p:sp>
      <p:sp>
        <p:nvSpPr>
          <p:cNvPr id="8089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Inconsistent link-state </a:t>
            </a:r>
            <a:r>
              <a:rPr lang="en-US" dirty="0" smtClean="0">
                <a:latin typeface="Arial" charset="0"/>
              </a:rPr>
              <a:t>views</a:t>
            </a:r>
            <a:endParaRPr lang="en-US" dirty="0">
              <a:latin typeface="Arial" charset="0"/>
            </a:endParaRPr>
          </a:p>
          <a:p>
            <a:pPr lvl="1"/>
            <a:r>
              <a:rPr lang="en-US" dirty="0">
                <a:latin typeface="Arial" charset="0"/>
                <a:ea typeface="Arial" charset="0"/>
                <a:cs typeface="Arial" charset="0"/>
              </a:rPr>
              <a:t>Some routers know about failure before others</a:t>
            </a:r>
          </a:p>
          <a:p>
            <a:pPr lvl="1"/>
            <a:r>
              <a:rPr lang="en-US" dirty="0">
                <a:latin typeface="Arial" charset="0"/>
                <a:ea typeface="Arial" charset="0"/>
                <a:cs typeface="Arial" charset="0"/>
              </a:rPr>
              <a:t>The shortest paths are no longer consistent</a:t>
            </a:r>
          </a:p>
          <a:p>
            <a:pPr lvl="1"/>
            <a:r>
              <a:rPr lang="en-US" dirty="0">
                <a:latin typeface="Arial" charset="0"/>
                <a:ea typeface="Arial" charset="0"/>
                <a:cs typeface="Arial" charset="0"/>
              </a:rPr>
              <a:t>Can cause transient </a:t>
            </a:r>
            <a:r>
              <a:rPr lang="en-US" dirty="0">
                <a:solidFill>
                  <a:srgbClr val="FF6600"/>
                </a:solidFill>
                <a:latin typeface="Arial" charset="0"/>
                <a:ea typeface="Arial" charset="0"/>
                <a:cs typeface="Arial" charset="0"/>
              </a:rPr>
              <a:t>forwarding loops</a:t>
            </a:r>
          </a:p>
        </p:txBody>
      </p:sp>
      <p:sp>
        <p:nvSpPr>
          <p:cNvPr id="80897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5EBF40B1-B1CA-AD44-8774-7DA245F969DF}" type="slidenum">
              <a:rPr lang="en-US" sz="1400" b="0">
                <a:latin typeface="Times New Roman" charset="0"/>
              </a:rPr>
              <a:pPr eaLnBrk="1" hangingPunct="1"/>
              <a:t>23</a:t>
            </a:fld>
            <a:endParaRPr lang="en-US" sz="1400" b="0">
              <a:latin typeface="Times New Roman" charset="0"/>
            </a:endParaRPr>
          </a:p>
        </p:txBody>
      </p:sp>
      <p:grpSp>
        <p:nvGrpSpPr>
          <p:cNvPr id="2" name="Group 126"/>
          <p:cNvGrpSpPr>
            <a:grpSpLocks/>
          </p:cNvGrpSpPr>
          <p:nvPr/>
        </p:nvGrpSpPr>
        <p:grpSpPr bwMode="auto">
          <a:xfrm>
            <a:off x="838200" y="3429000"/>
            <a:ext cx="3571875" cy="2236788"/>
            <a:chOff x="528" y="2160"/>
            <a:chExt cx="2250" cy="1409"/>
          </a:xfrm>
        </p:grpSpPr>
        <p:sp>
          <p:nvSpPr>
            <p:cNvPr id="80969" name="Freeform 4"/>
            <p:cNvSpPr>
              <a:spLocks/>
            </p:cNvSpPr>
            <p:nvPr/>
          </p:nvSpPr>
          <p:spPr bwMode="auto">
            <a:xfrm>
              <a:off x="528" y="2160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CC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70" name="Freeform 5"/>
            <p:cNvSpPr>
              <a:spLocks/>
            </p:cNvSpPr>
            <p:nvPr/>
          </p:nvSpPr>
          <p:spPr bwMode="auto">
            <a:xfrm>
              <a:off x="864" y="2709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71" name="Oval 6"/>
            <p:cNvSpPr>
              <a:spLocks noChangeArrowheads="1"/>
            </p:cNvSpPr>
            <p:nvPr/>
          </p:nvSpPr>
          <p:spPr bwMode="auto">
            <a:xfrm>
              <a:off x="604" y="2951"/>
              <a:ext cx="313" cy="81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72" name="Line 7"/>
            <p:cNvSpPr>
              <a:spLocks noChangeShapeType="1"/>
            </p:cNvSpPr>
            <p:nvPr/>
          </p:nvSpPr>
          <p:spPr bwMode="auto">
            <a:xfrm>
              <a:off x="604" y="294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73" name="Line 8"/>
            <p:cNvSpPr>
              <a:spLocks noChangeShapeType="1"/>
            </p:cNvSpPr>
            <p:nvPr/>
          </p:nvSpPr>
          <p:spPr bwMode="auto">
            <a:xfrm>
              <a:off x="917" y="294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74" name="Rectangle 9"/>
            <p:cNvSpPr>
              <a:spLocks noChangeArrowheads="1"/>
            </p:cNvSpPr>
            <p:nvPr/>
          </p:nvSpPr>
          <p:spPr bwMode="auto">
            <a:xfrm>
              <a:off x="604" y="2944"/>
              <a:ext cx="310" cy="4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75" name="Oval 10"/>
            <p:cNvSpPr>
              <a:spLocks noChangeArrowheads="1"/>
            </p:cNvSpPr>
            <p:nvPr/>
          </p:nvSpPr>
          <p:spPr bwMode="auto">
            <a:xfrm>
              <a:off x="601" y="2885"/>
              <a:ext cx="313" cy="95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76" name="Oval 11"/>
            <p:cNvSpPr>
              <a:spLocks noChangeArrowheads="1"/>
            </p:cNvSpPr>
            <p:nvPr/>
          </p:nvSpPr>
          <p:spPr bwMode="auto">
            <a:xfrm>
              <a:off x="1078" y="3338"/>
              <a:ext cx="313" cy="81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77" name="Line 12"/>
            <p:cNvSpPr>
              <a:spLocks noChangeShapeType="1"/>
            </p:cNvSpPr>
            <p:nvPr/>
          </p:nvSpPr>
          <p:spPr bwMode="auto">
            <a:xfrm>
              <a:off x="1078" y="333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78" name="Line 13"/>
            <p:cNvSpPr>
              <a:spLocks noChangeShapeType="1"/>
            </p:cNvSpPr>
            <p:nvPr/>
          </p:nvSpPr>
          <p:spPr bwMode="auto">
            <a:xfrm>
              <a:off x="1391" y="333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79" name="Rectangle 14"/>
            <p:cNvSpPr>
              <a:spLocks noChangeArrowheads="1"/>
            </p:cNvSpPr>
            <p:nvPr/>
          </p:nvSpPr>
          <p:spPr bwMode="auto">
            <a:xfrm>
              <a:off x="1078" y="3331"/>
              <a:ext cx="310" cy="4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80" name="Oval 15"/>
            <p:cNvSpPr>
              <a:spLocks noChangeArrowheads="1"/>
            </p:cNvSpPr>
            <p:nvPr/>
          </p:nvSpPr>
          <p:spPr bwMode="auto">
            <a:xfrm>
              <a:off x="1075" y="3272"/>
              <a:ext cx="313" cy="95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81" name="Oval 16"/>
            <p:cNvSpPr>
              <a:spLocks noChangeArrowheads="1"/>
            </p:cNvSpPr>
            <p:nvPr/>
          </p:nvSpPr>
          <p:spPr bwMode="auto">
            <a:xfrm>
              <a:off x="1074" y="2648"/>
              <a:ext cx="313" cy="81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82" name="Line 17"/>
            <p:cNvSpPr>
              <a:spLocks noChangeShapeType="1"/>
            </p:cNvSpPr>
            <p:nvPr/>
          </p:nvSpPr>
          <p:spPr bwMode="auto">
            <a:xfrm>
              <a:off x="1074" y="264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83" name="Line 18"/>
            <p:cNvSpPr>
              <a:spLocks noChangeShapeType="1"/>
            </p:cNvSpPr>
            <p:nvPr/>
          </p:nvSpPr>
          <p:spPr bwMode="auto">
            <a:xfrm>
              <a:off x="1387" y="264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84" name="Rectangle 19"/>
            <p:cNvSpPr>
              <a:spLocks noChangeArrowheads="1"/>
            </p:cNvSpPr>
            <p:nvPr/>
          </p:nvSpPr>
          <p:spPr bwMode="auto">
            <a:xfrm>
              <a:off x="1074" y="2641"/>
              <a:ext cx="310" cy="4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85" name="Oval 20"/>
            <p:cNvSpPr>
              <a:spLocks noChangeArrowheads="1"/>
            </p:cNvSpPr>
            <p:nvPr/>
          </p:nvSpPr>
          <p:spPr bwMode="auto">
            <a:xfrm>
              <a:off x="1071" y="2582"/>
              <a:ext cx="313" cy="95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86" name="Oval 21"/>
            <p:cNvSpPr>
              <a:spLocks noChangeArrowheads="1"/>
            </p:cNvSpPr>
            <p:nvPr/>
          </p:nvSpPr>
          <p:spPr bwMode="auto">
            <a:xfrm>
              <a:off x="1757" y="2644"/>
              <a:ext cx="312" cy="81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87" name="Line 22"/>
            <p:cNvSpPr>
              <a:spLocks noChangeShapeType="1"/>
            </p:cNvSpPr>
            <p:nvPr/>
          </p:nvSpPr>
          <p:spPr bwMode="auto">
            <a:xfrm>
              <a:off x="1757" y="263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88" name="Line 23"/>
            <p:cNvSpPr>
              <a:spLocks noChangeShapeType="1"/>
            </p:cNvSpPr>
            <p:nvPr/>
          </p:nvSpPr>
          <p:spPr bwMode="auto">
            <a:xfrm>
              <a:off x="2069" y="263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89" name="Rectangle 24"/>
            <p:cNvSpPr>
              <a:spLocks noChangeArrowheads="1"/>
            </p:cNvSpPr>
            <p:nvPr/>
          </p:nvSpPr>
          <p:spPr bwMode="auto">
            <a:xfrm>
              <a:off x="1757" y="2637"/>
              <a:ext cx="309" cy="4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90" name="Oval 25"/>
            <p:cNvSpPr>
              <a:spLocks noChangeArrowheads="1"/>
            </p:cNvSpPr>
            <p:nvPr/>
          </p:nvSpPr>
          <p:spPr bwMode="auto">
            <a:xfrm>
              <a:off x="1760" y="2581"/>
              <a:ext cx="312" cy="95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91" name="Oval 26"/>
            <p:cNvSpPr>
              <a:spLocks noChangeArrowheads="1"/>
            </p:cNvSpPr>
            <p:nvPr/>
          </p:nvSpPr>
          <p:spPr bwMode="auto">
            <a:xfrm>
              <a:off x="1767" y="3335"/>
              <a:ext cx="313" cy="81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92" name="Line 27"/>
            <p:cNvSpPr>
              <a:spLocks noChangeShapeType="1"/>
            </p:cNvSpPr>
            <p:nvPr/>
          </p:nvSpPr>
          <p:spPr bwMode="auto">
            <a:xfrm>
              <a:off x="1767" y="332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93" name="Line 28"/>
            <p:cNvSpPr>
              <a:spLocks noChangeShapeType="1"/>
            </p:cNvSpPr>
            <p:nvPr/>
          </p:nvSpPr>
          <p:spPr bwMode="auto">
            <a:xfrm>
              <a:off x="2080" y="332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94" name="Rectangle 29"/>
            <p:cNvSpPr>
              <a:spLocks noChangeArrowheads="1"/>
            </p:cNvSpPr>
            <p:nvPr/>
          </p:nvSpPr>
          <p:spPr bwMode="auto">
            <a:xfrm>
              <a:off x="1767" y="3328"/>
              <a:ext cx="310" cy="4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95" name="Oval 30"/>
            <p:cNvSpPr>
              <a:spLocks noChangeArrowheads="1"/>
            </p:cNvSpPr>
            <p:nvPr/>
          </p:nvSpPr>
          <p:spPr bwMode="auto">
            <a:xfrm>
              <a:off x="1764" y="3269"/>
              <a:ext cx="313" cy="95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96" name="Oval 31"/>
            <p:cNvSpPr>
              <a:spLocks noChangeArrowheads="1"/>
            </p:cNvSpPr>
            <p:nvPr/>
          </p:nvSpPr>
          <p:spPr bwMode="auto">
            <a:xfrm>
              <a:off x="2332" y="2994"/>
              <a:ext cx="313" cy="81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97" name="Line 32"/>
            <p:cNvSpPr>
              <a:spLocks noChangeShapeType="1"/>
            </p:cNvSpPr>
            <p:nvPr/>
          </p:nvSpPr>
          <p:spPr bwMode="auto">
            <a:xfrm>
              <a:off x="2332" y="298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98" name="Line 33"/>
            <p:cNvSpPr>
              <a:spLocks noChangeShapeType="1"/>
            </p:cNvSpPr>
            <p:nvPr/>
          </p:nvSpPr>
          <p:spPr bwMode="auto">
            <a:xfrm>
              <a:off x="2645" y="298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99" name="Rectangle 34"/>
            <p:cNvSpPr>
              <a:spLocks noChangeArrowheads="1"/>
            </p:cNvSpPr>
            <p:nvPr/>
          </p:nvSpPr>
          <p:spPr bwMode="auto">
            <a:xfrm>
              <a:off x="2332" y="2987"/>
              <a:ext cx="310" cy="4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1000" name="Oval 35"/>
            <p:cNvSpPr>
              <a:spLocks noChangeArrowheads="1"/>
            </p:cNvSpPr>
            <p:nvPr/>
          </p:nvSpPr>
          <p:spPr bwMode="auto">
            <a:xfrm>
              <a:off x="2329" y="2928"/>
              <a:ext cx="313" cy="95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1" name="Freeform 36"/>
            <p:cNvSpPr>
              <a:spLocks/>
            </p:cNvSpPr>
            <p:nvPr/>
          </p:nvSpPr>
          <p:spPr bwMode="auto">
            <a:xfrm>
              <a:off x="1923" y="2736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2" name="Freeform 37"/>
            <p:cNvSpPr>
              <a:spLocks/>
            </p:cNvSpPr>
            <p:nvPr/>
          </p:nvSpPr>
          <p:spPr bwMode="auto">
            <a:xfrm>
              <a:off x="1230" y="2742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3" name="Freeform 38"/>
            <p:cNvSpPr>
              <a:spLocks/>
            </p:cNvSpPr>
            <p:nvPr/>
          </p:nvSpPr>
          <p:spPr bwMode="auto">
            <a:xfrm>
              <a:off x="1395" y="2727"/>
              <a:ext cx="504" cy="600"/>
            </a:xfrm>
            <a:custGeom>
              <a:avLst/>
              <a:gdLst>
                <a:gd name="T0" fmla="*/ 0 w 378"/>
                <a:gd name="T1" fmla="*/ 7134 h 174"/>
                <a:gd name="T2" fmla="*/ 896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4" name="Freeform 39"/>
            <p:cNvSpPr>
              <a:spLocks/>
            </p:cNvSpPr>
            <p:nvPr/>
          </p:nvSpPr>
          <p:spPr bwMode="auto">
            <a:xfrm>
              <a:off x="2082" y="3072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5" name="Freeform 40"/>
            <p:cNvSpPr>
              <a:spLocks/>
            </p:cNvSpPr>
            <p:nvPr/>
          </p:nvSpPr>
          <p:spPr bwMode="auto">
            <a:xfrm>
              <a:off x="1401" y="3357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6" name="Freeform 41"/>
            <p:cNvSpPr>
              <a:spLocks/>
            </p:cNvSpPr>
            <p:nvPr/>
          </p:nvSpPr>
          <p:spPr bwMode="auto">
            <a:xfrm>
              <a:off x="810" y="3033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7" name="Freeform 42"/>
            <p:cNvSpPr>
              <a:spLocks/>
            </p:cNvSpPr>
            <p:nvPr/>
          </p:nvSpPr>
          <p:spPr bwMode="auto">
            <a:xfrm>
              <a:off x="1395" y="2667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8" name="Freeform 43"/>
            <p:cNvSpPr>
              <a:spLocks/>
            </p:cNvSpPr>
            <p:nvPr/>
          </p:nvSpPr>
          <p:spPr bwMode="auto">
            <a:xfrm>
              <a:off x="2070" y="2664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009" name="Freeform 44"/>
            <p:cNvSpPr>
              <a:spLocks/>
            </p:cNvSpPr>
            <p:nvPr/>
          </p:nvSpPr>
          <p:spPr bwMode="auto">
            <a:xfrm>
              <a:off x="753" y="2235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81010" name="Group 45"/>
            <p:cNvGrpSpPr>
              <a:grpSpLocks/>
            </p:cNvGrpSpPr>
            <p:nvPr/>
          </p:nvGrpSpPr>
          <p:grpSpPr bwMode="auto">
            <a:xfrm>
              <a:off x="649" y="2849"/>
              <a:ext cx="212" cy="231"/>
              <a:chOff x="2950" y="2441"/>
              <a:chExt cx="215" cy="231"/>
            </a:xfrm>
          </p:grpSpPr>
          <p:sp>
            <p:nvSpPr>
              <p:cNvPr id="81027" name="Rectangle 4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1028" name="Text Box 47"/>
              <p:cNvSpPr txBox="1">
                <a:spLocks noChangeArrowheads="1"/>
              </p:cNvSpPr>
              <p:nvPr/>
            </p:nvSpPr>
            <p:spPr bwMode="auto">
              <a:xfrm>
                <a:off x="2950" y="2441"/>
                <a:ext cx="215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A</a:t>
                </a:r>
              </a:p>
            </p:txBody>
          </p:sp>
        </p:grpSp>
        <p:grpSp>
          <p:nvGrpSpPr>
            <p:cNvPr id="81011" name="Group 48"/>
            <p:cNvGrpSpPr>
              <a:grpSpLocks/>
            </p:cNvGrpSpPr>
            <p:nvPr/>
          </p:nvGrpSpPr>
          <p:grpSpPr bwMode="auto">
            <a:xfrm>
              <a:off x="1819" y="3233"/>
              <a:ext cx="212" cy="231"/>
              <a:chOff x="2950" y="2441"/>
              <a:chExt cx="215" cy="231"/>
            </a:xfrm>
          </p:grpSpPr>
          <p:sp>
            <p:nvSpPr>
              <p:cNvPr id="81025" name="Rectangle 4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1026" name="Text Box 50"/>
              <p:cNvSpPr txBox="1">
                <a:spLocks noChangeArrowheads="1"/>
              </p:cNvSpPr>
              <p:nvPr/>
            </p:nvSpPr>
            <p:spPr bwMode="auto">
              <a:xfrm>
                <a:off x="2950" y="2441"/>
                <a:ext cx="215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E</a:t>
                </a:r>
              </a:p>
            </p:txBody>
          </p:sp>
        </p:grpSp>
        <p:grpSp>
          <p:nvGrpSpPr>
            <p:cNvPr id="81012" name="Group 51"/>
            <p:cNvGrpSpPr>
              <a:grpSpLocks/>
            </p:cNvGrpSpPr>
            <p:nvPr/>
          </p:nvGrpSpPr>
          <p:grpSpPr bwMode="auto">
            <a:xfrm>
              <a:off x="1134" y="3230"/>
              <a:ext cx="220" cy="231"/>
              <a:chOff x="2946" y="2441"/>
              <a:chExt cx="223" cy="231"/>
            </a:xfrm>
          </p:grpSpPr>
          <p:sp>
            <p:nvSpPr>
              <p:cNvPr id="81023" name="Rectangle 5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1024" name="Text Box 53"/>
              <p:cNvSpPr txBox="1">
                <a:spLocks noChangeArrowheads="1"/>
              </p:cNvSpPr>
              <p:nvPr/>
            </p:nvSpPr>
            <p:spPr bwMode="auto">
              <a:xfrm>
                <a:off x="2946" y="2441"/>
                <a:ext cx="223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D</a:t>
                </a:r>
              </a:p>
            </p:txBody>
          </p:sp>
        </p:grpSp>
        <p:grpSp>
          <p:nvGrpSpPr>
            <p:cNvPr id="81013" name="Group 54"/>
            <p:cNvGrpSpPr>
              <a:grpSpLocks/>
            </p:cNvGrpSpPr>
            <p:nvPr/>
          </p:nvGrpSpPr>
          <p:grpSpPr bwMode="auto">
            <a:xfrm>
              <a:off x="1809" y="2543"/>
              <a:ext cx="220" cy="231"/>
              <a:chOff x="2946" y="2441"/>
              <a:chExt cx="223" cy="231"/>
            </a:xfrm>
          </p:grpSpPr>
          <p:sp>
            <p:nvSpPr>
              <p:cNvPr id="81021" name="Rectangle 5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1022" name="Text Box 56"/>
              <p:cNvSpPr txBox="1">
                <a:spLocks noChangeArrowheads="1"/>
              </p:cNvSpPr>
              <p:nvPr/>
            </p:nvSpPr>
            <p:spPr bwMode="auto">
              <a:xfrm>
                <a:off x="2946" y="2441"/>
                <a:ext cx="223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C</a:t>
                </a:r>
              </a:p>
            </p:txBody>
          </p:sp>
        </p:grpSp>
        <p:grpSp>
          <p:nvGrpSpPr>
            <p:cNvPr id="81014" name="Group 57"/>
            <p:cNvGrpSpPr>
              <a:grpSpLocks/>
            </p:cNvGrpSpPr>
            <p:nvPr/>
          </p:nvGrpSpPr>
          <p:grpSpPr bwMode="auto">
            <a:xfrm>
              <a:off x="1130" y="2543"/>
              <a:ext cx="212" cy="231"/>
              <a:chOff x="2951" y="2441"/>
              <a:chExt cx="215" cy="231"/>
            </a:xfrm>
          </p:grpSpPr>
          <p:sp>
            <p:nvSpPr>
              <p:cNvPr id="81019" name="Rectangle 5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1020" name="Text Box 59"/>
              <p:cNvSpPr txBox="1">
                <a:spLocks noChangeArrowheads="1"/>
              </p:cNvSpPr>
              <p:nvPr/>
            </p:nvSpPr>
            <p:spPr bwMode="auto">
              <a:xfrm>
                <a:off x="2951" y="2441"/>
                <a:ext cx="215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B</a:t>
                </a:r>
              </a:p>
            </p:txBody>
          </p:sp>
        </p:grpSp>
        <p:grpSp>
          <p:nvGrpSpPr>
            <p:cNvPr id="81015" name="Group 60"/>
            <p:cNvGrpSpPr>
              <a:grpSpLocks/>
            </p:cNvGrpSpPr>
            <p:nvPr/>
          </p:nvGrpSpPr>
          <p:grpSpPr bwMode="auto">
            <a:xfrm>
              <a:off x="2396" y="2891"/>
              <a:ext cx="204" cy="231"/>
              <a:chOff x="2954" y="2441"/>
              <a:chExt cx="207" cy="231"/>
            </a:xfrm>
          </p:grpSpPr>
          <p:sp>
            <p:nvSpPr>
              <p:cNvPr id="81017" name="Rectangle 6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1018" name="Text Box 62"/>
              <p:cNvSpPr txBox="1">
                <a:spLocks noChangeArrowheads="1"/>
              </p:cNvSpPr>
              <p:nvPr/>
            </p:nvSpPr>
            <p:spPr bwMode="auto">
              <a:xfrm>
                <a:off x="2954" y="2441"/>
                <a:ext cx="207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F</a:t>
                </a:r>
              </a:p>
            </p:txBody>
          </p:sp>
        </p:grpSp>
        <p:sp>
          <p:nvSpPr>
            <p:cNvPr id="81016" name="Line 63"/>
            <p:cNvSpPr>
              <a:spLocks noChangeShapeType="1"/>
            </p:cNvSpPr>
            <p:nvPr/>
          </p:nvSpPr>
          <p:spPr bwMode="auto">
            <a:xfrm>
              <a:off x="804" y="3021"/>
              <a:ext cx="282" cy="28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962525" y="3429000"/>
            <a:ext cx="3571875" cy="2236788"/>
            <a:chOff x="4962525" y="3429000"/>
            <a:chExt cx="3571875" cy="2236788"/>
          </a:xfrm>
        </p:grpSpPr>
        <p:sp>
          <p:nvSpPr>
            <p:cNvPr id="80909" name="Freeform 64"/>
            <p:cNvSpPr>
              <a:spLocks/>
            </p:cNvSpPr>
            <p:nvPr/>
          </p:nvSpPr>
          <p:spPr bwMode="auto">
            <a:xfrm>
              <a:off x="4962525" y="3429000"/>
              <a:ext cx="3571875" cy="2236788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CC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10" name="Freeform 65"/>
            <p:cNvSpPr>
              <a:spLocks/>
            </p:cNvSpPr>
            <p:nvPr/>
          </p:nvSpPr>
          <p:spPr bwMode="auto">
            <a:xfrm>
              <a:off x="5495925" y="4300538"/>
              <a:ext cx="542925" cy="295275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11" name="Oval 66"/>
            <p:cNvSpPr>
              <a:spLocks noChangeArrowheads="1"/>
            </p:cNvSpPr>
            <p:nvPr/>
          </p:nvSpPr>
          <p:spPr bwMode="auto">
            <a:xfrm>
              <a:off x="5083175" y="4684713"/>
              <a:ext cx="496888" cy="128588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12" name="Line 67"/>
            <p:cNvSpPr>
              <a:spLocks noChangeShapeType="1"/>
            </p:cNvSpPr>
            <p:nvPr/>
          </p:nvSpPr>
          <p:spPr bwMode="auto">
            <a:xfrm>
              <a:off x="5083175" y="4673600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13" name="Line 68"/>
            <p:cNvSpPr>
              <a:spLocks noChangeShapeType="1"/>
            </p:cNvSpPr>
            <p:nvPr/>
          </p:nvSpPr>
          <p:spPr bwMode="auto">
            <a:xfrm>
              <a:off x="5580063" y="4673600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14" name="Rectangle 69"/>
            <p:cNvSpPr>
              <a:spLocks noChangeArrowheads="1"/>
            </p:cNvSpPr>
            <p:nvPr/>
          </p:nvSpPr>
          <p:spPr bwMode="auto">
            <a:xfrm>
              <a:off x="5083175" y="4673600"/>
              <a:ext cx="492125" cy="777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15" name="Oval 70"/>
            <p:cNvSpPr>
              <a:spLocks noChangeArrowheads="1"/>
            </p:cNvSpPr>
            <p:nvPr/>
          </p:nvSpPr>
          <p:spPr bwMode="auto">
            <a:xfrm>
              <a:off x="5078413" y="4579938"/>
              <a:ext cx="496888" cy="150813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16" name="Oval 71"/>
            <p:cNvSpPr>
              <a:spLocks noChangeArrowheads="1"/>
            </p:cNvSpPr>
            <p:nvPr/>
          </p:nvSpPr>
          <p:spPr bwMode="auto">
            <a:xfrm>
              <a:off x="5835650" y="5299075"/>
              <a:ext cx="496888" cy="128588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17" name="Line 72"/>
            <p:cNvSpPr>
              <a:spLocks noChangeShapeType="1"/>
            </p:cNvSpPr>
            <p:nvPr/>
          </p:nvSpPr>
          <p:spPr bwMode="auto">
            <a:xfrm>
              <a:off x="5835650" y="5287963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18" name="Line 73"/>
            <p:cNvSpPr>
              <a:spLocks noChangeShapeType="1"/>
            </p:cNvSpPr>
            <p:nvPr/>
          </p:nvSpPr>
          <p:spPr bwMode="auto">
            <a:xfrm>
              <a:off x="6332538" y="5287963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19" name="Rectangle 74"/>
            <p:cNvSpPr>
              <a:spLocks noChangeArrowheads="1"/>
            </p:cNvSpPr>
            <p:nvPr/>
          </p:nvSpPr>
          <p:spPr bwMode="auto">
            <a:xfrm>
              <a:off x="5835650" y="5287963"/>
              <a:ext cx="492125" cy="777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20" name="Oval 75"/>
            <p:cNvSpPr>
              <a:spLocks noChangeArrowheads="1"/>
            </p:cNvSpPr>
            <p:nvPr/>
          </p:nvSpPr>
          <p:spPr bwMode="auto">
            <a:xfrm>
              <a:off x="5830888" y="5194300"/>
              <a:ext cx="496888" cy="150813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21" name="Oval 76"/>
            <p:cNvSpPr>
              <a:spLocks noChangeArrowheads="1"/>
            </p:cNvSpPr>
            <p:nvPr/>
          </p:nvSpPr>
          <p:spPr bwMode="auto">
            <a:xfrm>
              <a:off x="5829300" y="4203700"/>
              <a:ext cx="496888" cy="128588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22" name="Line 77"/>
            <p:cNvSpPr>
              <a:spLocks noChangeShapeType="1"/>
            </p:cNvSpPr>
            <p:nvPr/>
          </p:nvSpPr>
          <p:spPr bwMode="auto">
            <a:xfrm>
              <a:off x="5829300" y="4192588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23" name="Line 78"/>
            <p:cNvSpPr>
              <a:spLocks noChangeShapeType="1"/>
            </p:cNvSpPr>
            <p:nvPr/>
          </p:nvSpPr>
          <p:spPr bwMode="auto">
            <a:xfrm>
              <a:off x="6326188" y="4192588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24" name="Rectangle 79"/>
            <p:cNvSpPr>
              <a:spLocks noChangeArrowheads="1"/>
            </p:cNvSpPr>
            <p:nvPr/>
          </p:nvSpPr>
          <p:spPr bwMode="auto">
            <a:xfrm>
              <a:off x="5829300" y="4192588"/>
              <a:ext cx="492125" cy="777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25" name="Oval 80"/>
            <p:cNvSpPr>
              <a:spLocks noChangeArrowheads="1"/>
            </p:cNvSpPr>
            <p:nvPr/>
          </p:nvSpPr>
          <p:spPr bwMode="auto">
            <a:xfrm>
              <a:off x="5824538" y="4098925"/>
              <a:ext cx="496888" cy="150813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26" name="Oval 81"/>
            <p:cNvSpPr>
              <a:spLocks noChangeArrowheads="1"/>
            </p:cNvSpPr>
            <p:nvPr/>
          </p:nvSpPr>
          <p:spPr bwMode="auto">
            <a:xfrm>
              <a:off x="6913563" y="4197350"/>
              <a:ext cx="495300" cy="128588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27" name="Line 82"/>
            <p:cNvSpPr>
              <a:spLocks noChangeShapeType="1"/>
            </p:cNvSpPr>
            <p:nvPr/>
          </p:nvSpPr>
          <p:spPr bwMode="auto">
            <a:xfrm>
              <a:off x="6913563" y="4186238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28" name="Line 83"/>
            <p:cNvSpPr>
              <a:spLocks noChangeShapeType="1"/>
            </p:cNvSpPr>
            <p:nvPr/>
          </p:nvSpPr>
          <p:spPr bwMode="auto">
            <a:xfrm>
              <a:off x="7408863" y="4186238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29" name="Rectangle 84"/>
            <p:cNvSpPr>
              <a:spLocks noChangeArrowheads="1"/>
            </p:cNvSpPr>
            <p:nvPr/>
          </p:nvSpPr>
          <p:spPr bwMode="auto">
            <a:xfrm>
              <a:off x="6913563" y="4186238"/>
              <a:ext cx="490538" cy="777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30" name="Oval 85"/>
            <p:cNvSpPr>
              <a:spLocks noChangeArrowheads="1"/>
            </p:cNvSpPr>
            <p:nvPr/>
          </p:nvSpPr>
          <p:spPr bwMode="auto">
            <a:xfrm>
              <a:off x="6918325" y="4097338"/>
              <a:ext cx="495300" cy="150813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31" name="Oval 86"/>
            <p:cNvSpPr>
              <a:spLocks noChangeArrowheads="1"/>
            </p:cNvSpPr>
            <p:nvPr/>
          </p:nvSpPr>
          <p:spPr bwMode="auto">
            <a:xfrm>
              <a:off x="6929438" y="5294313"/>
              <a:ext cx="496888" cy="128588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32" name="Line 87"/>
            <p:cNvSpPr>
              <a:spLocks noChangeShapeType="1"/>
            </p:cNvSpPr>
            <p:nvPr/>
          </p:nvSpPr>
          <p:spPr bwMode="auto">
            <a:xfrm>
              <a:off x="6929438" y="5283200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33" name="Line 88"/>
            <p:cNvSpPr>
              <a:spLocks noChangeShapeType="1"/>
            </p:cNvSpPr>
            <p:nvPr/>
          </p:nvSpPr>
          <p:spPr bwMode="auto">
            <a:xfrm>
              <a:off x="7426325" y="5283200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34" name="Rectangle 89"/>
            <p:cNvSpPr>
              <a:spLocks noChangeArrowheads="1"/>
            </p:cNvSpPr>
            <p:nvPr/>
          </p:nvSpPr>
          <p:spPr bwMode="auto">
            <a:xfrm>
              <a:off x="6929438" y="5283200"/>
              <a:ext cx="492125" cy="777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35" name="Oval 90"/>
            <p:cNvSpPr>
              <a:spLocks noChangeArrowheads="1"/>
            </p:cNvSpPr>
            <p:nvPr/>
          </p:nvSpPr>
          <p:spPr bwMode="auto">
            <a:xfrm>
              <a:off x="6924675" y="5189538"/>
              <a:ext cx="496888" cy="150813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36" name="Oval 91"/>
            <p:cNvSpPr>
              <a:spLocks noChangeArrowheads="1"/>
            </p:cNvSpPr>
            <p:nvPr/>
          </p:nvSpPr>
          <p:spPr bwMode="auto">
            <a:xfrm>
              <a:off x="7826375" y="4752975"/>
              <a:ext cx="496888" cy="128588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37" name="Line 92"/>
            <p:cNvSpPr>
              <a:spLocks noChangeShapeType="1"/>
            </p:cNvSpPr>
            <p:nvPr/>
          </p:nvSpPr>
          <p:spPr bwMode="auto">
            <a:xfrm>
              <a:off x="7826375" y="4741863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38" name="Line 93"/>
            <p:cNvSpPr>
              <a:spLocks noChangeShapeType="1"/>
            </p:cNvSpPr>
            <p:nvPr/>
          </p:nvSpPr>
          <p:spPr bwMode="auto">
            <a:xfrm>
              <a:off x="8323263" y="4741863"/>
              <a:ext cx="0" cy="79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39" name="Rectangle 94"/>
            <p:cNvSpPr>
              <a:spLocks noChangeArrowheads="1"/>
            </p:cNvSpPr>
            <p:nvPr/>
          </p:nvSpPr>
          <p:spPr bwMode="auto">
            <a:xfrm>
              <a:off x="7826375" y="4741863"/>
              <a:ext cx="492125" cy="7778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US" sz="1800" b="0">
                <a:latin typeface="Arial" charset="0"/>
              </a:endParaRPr>
            </a:p>
          </p:txBody>
        </p:sp>
        <p:sp>
          <p:nvSpPr>
            <p:cNvPr id="80940" name="Oval 95"/>
            <p:cNvSpPr>
              <a:spLocks noChangeArrowheads="1"/>
            </p:cNvSpPr>
            <p:nvPr/>
          </p:nvSpPr>
          <p:spPr bwMode="auto">
            <a:xfrm>
              <a:off x="7821613" y="4648200"/>
              <a:ext cx="496888" cy="150813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42" name="Freeform 97"/>
            <p:cNvSpPr>
              <a:spLocks/>
            </p:cNvSpPr>
            <p:nvPr/>
          </p:nvSpPr>
          <p:spPr bwMode="auto">
            <a:xfrm>
              <a:off x="6076950" y="4352925"/>
              <a:ext cx="1588" cy="852488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43" name="Freeform 98"/>
            <p:cNvSpPr>
              <a:spLocks/>
            </p:cNvSpPr>
            <p:nvPr/>
          </p:nvSpPr>
          <p:spPr bwMode="auto">
            <a:xfrm>
              <a:off x="6324600" y="4343400"/>
              <a:ext cx="800100" cy="952500"/>
            </a:xfrm>
            <a:custGeom>
              <a:avLst/>
              <a:gdLst>
                <a:gd name="T0" fmla="*/ 0 w 378"/>
                <a:gd name="T1" fmla="*/ 7134 h 174"/>
                <a:gd name="T2" fmla="*/ 896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44" name="Freeform 99"/>
            <p:cNvSpPr>
              <a:spLocks/>
            </p:cNvSpPr>
            <p:nvPr/>
          </p:nvSpPr>
          <p:spPr bwMode="auto">
            <a:xfrm>
              <a:off x="7429500" y="4876800"/>
              <a:ext cx="581025" cy="428625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45" name="Freeform 100"/>
            <p:cNvSpPr>
              <a:spLocks/>
            </p:cNvSpPr>
            <p:nvPr/>
          </p:nvSpPr>
          <p:spPr bwMode="auto">
            <a:xfrm>
              <a:off x="6348413" y="5329238"/>
              <a:ext cx="581025" cy="1588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46" name="Freeform 101"/>
            <p:cNvSpPr>
              <a:spLocks/>
            </p:cNvSpPr>
            <p:nvPr/>
          </p:nvSpPr>
          <p:spPr bwMode="auto">
            <a:xfrm>
              <a:off x="5410200" y="4814888"/>
              <a:ext cx="438150" cy="419100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47" name="Freeform 102"/>
            <p:cNvSpPr>
              <a:spLocks/>
            </p:cNvSpPr>
            <p:nvPr/>
          </p:nvSpPr>
          <p:spPr bwMode="auto">
            <a:xfrm>
              <a:off x="6338888" y="4233863"/>
              <a:ext cx="581025" cy="1588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48" name="Freeform 103"/>
            <p:cNvSpPr>
              <a:spLocks/>
            </p:cNvSpPr>
            <p:nvPr/>
          </p:nvSpPr>
          <p:spPr bwMode="auto">
            <a:xfrm>
              <a:off x="7410450" y="4229100"/>
              <a:ext cx="628650" cy="423863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49" name="Freeform 104"/>
            <p:cNvSpPr>
              <a:spLocks/>
            </p:cNvSpPr>
            <p:nvPr/>
          </p:nvSpPr>
          <p:spPr bwMode="auto">
            <a:xfrm>
              <a:off x="5319713" y="3548063"/>
              <a:ext cx="1762125" cy="1023938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80950" name="Group 105"/>
            <p:cNvGrpSpPr>
              <a:grpSpLocks/>
            </p:cNvGrpSpPr>
            <p:nvPr/>
          </p:nvGrpSpPr>
          <p:grpSpPr bwMode="auto">
            <a:xfrm>
              <a:off x="5154613" y="4522788"/>
              <a:ext cx="336550" cy="366713"/>
              <a:chOff x="2950" y="2441"/>
              <a:chExt cx="215" cy="231"/>
            </a:xfrm>
          </p:grpSpPr>
          <p:sp>
            <p:nvSpPr>
              <p:cNvPr id="80967" name="Rectangle 10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0968" name="Text Box 107"/>
              <p:cNvSpPr txBox="1">
                <a:spLocks noChangeArrowheads="1"/>
              </p:cNvSpPr>
              <p:nvPr/>
            </p:nvSpPr>
            <p:spPr bwMode="auto">
              <a:xfrm>
                <a:off x="2950" y="2441"/>
                <a:ext cx="215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A</a:t>
                </a:r>
              </a:p>
            </p:txBody>
          </p:sp>
        </p:grpSp>
        <p:grpSp>
          <p:nvGrpSpPr>
            <p:cNvPr id="80951" name="Group 108"/>
            <p:cNvGrpSpPr>
              <a:grpSpLocks/>
            </p:cNvGrpSpPr>
            <p:nvPr/>
          </p:nvGrpSpPr>
          <p:grpSpPr bwMode="auto">
            <a:xfrm>
              <a:off x="7011988" y="5132388"/>
              <a:ext cx="336550" cy="366713"/>
              <a:chOff x="2950" y="2441"/>
              <a:chExt cx="215" cy="231"/>
            </a:xfrm>
          </p:grpSpPr>
          <p:sp>
            <p:nvSpPr>
              <p:cNvPr id="80965" name="Rectangle 10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0966" name="Text Box 110"/>
              <p:cNvSpPr txBox="1">
                <a:spLocks noChangeArrowheads="1"/>
              </p:cNvSpPr>
              <p:nvPr/>
            </p:nvSpPr>
            <p:spPr bwMode="auto">
              <a:xfrm>
                <a:off x="2950" y="2441"/>
                <a:ext cx="215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E</a:t>
                </a:r>
              </a:p>
            </p:txBody>
          </p:sp>
        </p:grpSp>
        <p:grpSp>
          <p:nvGrpSpPr>
            <p:cNvPr id="80952" name="Group 111"/>
            <p:cNvGrpSpPr>
              <a:grpSpLocks/>
            </p:cNvGrpSpPr>
            <p:nvPr/>
          </p:nvGrpSpPr>
          <p:grpSpPr bwMode="auto">
            <a:xfrm>
              <a:off x="5924550" y="5127625"/>
              <a:ext cx="349250" cy="366713"/>
              <a:chOff x="2946" y="2441"/>
              <a:chExt cx="223" cy="231"/>
            </a:xfrm>
          </p:grpSpPr>
          <p:sp>
            <p:nvSpPr>
              <p:cNvPr id="80963" name="Rectangle 11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0964" name="Text Box 113"/>
              <p:cNvSpPr txBox="1">
                <a:spLocks noChangeArrowheads="1"/>
              </p:cNvSpPr>
              <p:nvPr/>
            </p:nvSpPr>
            <p:spPr bwMode="auto">
              <a:xfrm>
                <a:off x="2946" y="2441"/>
                <a:ext cx="223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D</a:t>
                </a:r>
              </a:p>
            </p:txBody>
          </p:sp>
        </p:grpSp>
        <p:grpSp>
          <p:nvGrpSpPr>
            <p:cNvPr id="80953" name="Group 114"/>
            <p:cNvGrpSpPr>
              <a:grpSpLocks/>
            </p:cNvGrpSpPr>
            <p:nvPr/>
          </p:nvGrpSpPr>
          <p:grpSpPr bwMode="auto">
            <a:xfrm>
              <a:off x="6996113" y="4037013"/>
              <a:ext cx="349250" cy="366713"/>
              <a:chOff x="2946" y="2441"/>
              <a:chExt cx="223" cy="231"/>
            </a:xfrm>
          </p:grpSpPr>
          <p:sp>
            <p:nvSpPr>
              <p:cNvPr id="80961" name="Rectangle 11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0962" name="Text Box 116"/>
              <p:cNvSpPr txBox="1">
                <a:spLocks noChangeArrowheads="1"/>
              </p:cNvSpPr>
              <p:nvPr/>
            </p:nvSpPr>
            <p:spPr bwMode="auto">
              <a:xfrm>
                <a:off x="2946" y="2441"/>
                <a:ext cx="223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C</a:t>
                </a:r>
              </a:p>
            </p:txBody>
          </p:sp>
        </p:grpSp>
        <p:grpSp>
          <p:nvGrpSpPr>
            <p:cNvPr id="80954" name="Group 117"/>
            <p:cNvGrpSpPr>
              <a:grpSpLocks/>
            </p:cNvGrpSpPr>
            <p:nvPr/>
          </p:nvGrpSpPr>
          <p:grpSpPr bwMode="auto">
            <a:xfrm>
              <a:off x="5918200" y="4037013"/>
              <a:ext cx="336550" cy="366713"/>
              <a:chOff x="2951" y="2441"/>
              <a:chExt cx="215" cy="231"/>
            </a:xfrm>
          </p:grpSpPr>
          <p:sp>
            <p:nvSpPr>
              <p:cNvPr id="80959" name="Rectangle 11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0960" name="Text Box 119"/>
              <p:cNvSpPr txBox="1">
                <a:spLocks noChangeArrowheads="1"/>
              </p:cNvSpPr>
              <p:nvPr/>
            </p:nvSpPr>
            <p:spPr bwMode="auto">
              <a:xfrm>
                <a:off x="2951" y="2441"/>
                <a:ext cx="215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B</a:t>
                </a:r>
              </a:p>
            </p:txBody>
          </p:sp>
        </p:grpSp>
        <p:grpSp>
          <p:nvGrpSpPr>
            <p:cNvPr id="80955" name="Group 120"/>
            <p:cNvGrpSpPr>
              <a:grpSpLocks/>
            </p:cNvGrpSpPr>
            <p:nvPr/>
          </p:nvGrpSpPr>
          <p:grpSpPr bwMode="auto">
            <a:xfrm>
              <a:off x="7927975" y="4589463"/>
              <a:ext cx="323850" cy="366713"/>
              <a:chOff x="2954" y="2441"/>
              <a:chExt cx="207" cy="231"/>
            </a:xfrm>
          </p:grpSpPr>
          <p:sp>
            <p:nvSpPr>
              <p:cNvPr id="80957" name="Rectangle 12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0958" name="Text Box 122"/>
              <p:cNvSpPr txBox="1">
                <a:spLocks noChangeArrowheads="1"/>
              </p:cNvSpPr>
              <p:nvPr/>
            </p:nvSpPr>
            <p:spPr bwMode="auto">
              <a:xfrm>
                <a:off x="2954" y="2441"/>
                <a:ext cx="207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2pPr>
                <a:lvl3pPr marL="11430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3pPr>
                <a:lvl4pPr marL="16002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4pPr>
                <a:lvl5pPr marL="2057400" indent="-228600" eaLnBrk="0" hangingPunct="0"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5pPr>
                <a:lvl6pPr marL="25146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6pPr>
                <a:lvl7pPr marL="29718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7pPr>
                <a:lvl8pPr marL="34290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8pPr>
                <a:lvl9pPr marL="3886200" indent="-228600" algn="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Courier New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800" b="0">
                    <a:latin typeface="Arial" charset="0"/>
                  </a:rPr>
                  <a:t>F</a:t>
                </a:r>
              </a:p>
            </p:txBody>
          </p:sp>
        </p:grpSp>
        <p:sp>
          <p:nvSpPr>
            <p:cNvPr id="80956" name="Line 123"/>
            <p:cNvSpPr>
              <a:spLocks noChangeShapeType="1"/>
            </p:cNvSpPr>
            <p:nvPr/>
          </p:nvSpPr>
          <p:spPr bwMode="auto">
            <a:xfrm>
              <a:off x="5400675" y="4795838"/>
              <a:ext cx="447675" cy="4476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971900" name="Text Box 124"/>
          <p:cNvSpPr txBox="1">
            <a:spLocks noChangeArrowheads="1"/>
          </p:cNvSpPr>
          <p:nvPr/>
        </p:nvSpPr>
        <p:spPr bwMode="auto">
          <a:xfrm>
            <a:off x="609600" y="5745163"/>
            <a:ext cx="40386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>
                <a:latin typeface="Helvetica" charset="0"/>
              </a:rPr>
              <a:t>A and D think that this</a:t>
            </a:r>
            <a:br>
              <a:rPr lang="en-US">
                <a:latin typeface="Helvetica" charset="0"/>
              </a:rPr>
            </a:br>
            <a:r>
              <a:rPr lang="en-US">
                <a:latin typeface="Helvetica" charset="0"/>
              </a:rPr>
              <a:t>is the path to C</a:t>
            </a:r>
          </a:p>
        </p:txBody>
      </p:sp>
      <p:sp>
        <p:nvSpPr>
          <p:cNvPr id="971901" name="Text Box 125"/>
          <p:cNvSpPr txBox="1">
            <a:spLocks noChangeArrowheads="1"/>
          </p:cNvSpPr>
          <p:nvPr/>
        </p:nvSpPr>
        <p:spPr bwMode="auto">
          <a:xfrm>
            <a:off x="4953000" y="5715000"/>
            <a:ext cx="35814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>
                <a:latin typeface="Helvetica" charset="0"/>
              </a:rPr>
              <a:t>E thinks that this</a:t>
            </a:r>
            <a:br>
              <a:rPr lang="en-US">
                <a:latin typeface="Helvetica" charset="0"/>
              </a:rPr>
            </a:br>
            <a:r>
              <a:rPr lang="en-US">
                <a:latin typeface="Helvetica" charset="0"/>
              </a:rPr>
              <a:t>is the path to C</a:t>
            </a:r>
          </a:p>
        </p:txBody>
      </p:sp>
      <p:grpSp>
        <p:nvGrpSpPr>
          <p:cNvPr id="16" name="Group 132"/>
          <p:cNvGrpSpPr>
            <a:grpSpLocks/>
          </p:cNvGrpSpPr>
          <p:nvPr/>
        </p:nvGrpSpPr>
        <p:grpSpPr bwMode="auto">
          <a:xfrm>
            <a:off x="2057400" y="5105400"/>
            <a:ext cx="5029200" cy="468313"/>
            <a:chOff x="1296" y="3216"/>
            <a:chExt cx="3168" cy="295"/>
          </a:xfrm>
        </p:grpSpPr>
        <p:sp>
          <p:nvSpPr>
            <p:cNvPr id="80905" name="Oval 128"/>
            <p:cNvSpPr>
              <a:spLocks noChangeArrowheads="1"/>
            </p:cNvSpPr>
            <p:nvPr/>
          </p:nvSpPr>
          <p:spPr bwMode="auto">
            <a:xfrm>
              <a:off x="1296" y="3216"/>
              <a:ext cx="528" cy="288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906" name="Oval 129"/>
            <p:cNvSpPr>
              <a:spLocks noChangeArrowheads="1"/>
            </p:cNvSpPr>
            <p:nvPr/>
          </p:nvSpPr>
          <p:spPr bwMode="auto">
            <a:xfrm>
              <a:off x="3936" y="3216"/>
              <a:ext cx="528" cy="288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80907" name="AutoShape 130"/>
            <p:cNvCxnSpPr>
              <a:cxnSpLocks noChangeShapeType="1"/>
              <a:stCxn id="80905" idx="5"/>
              <a:endCxn id="80906" idx="3"/>
            </p:cNvCxnSpPr>
            <p:nvPr/>
          </p:nvCxnSpPr>
          <p:spPr bwMode="auto">
            <a:xfrm rot="16200000" flipH="1">
              <a:off x="2879" y="2339"/>
              <a:ext cx="1" cy="2266"/>
            </a:xfrm>
            <a:prstGeom prst="curvedConnector3">
              <a:avLst>
                <a:gd name="adj1" fmla="val 17700000"/>
              </a:avLst>
            </a:prstGeom>
            <a:noFill/>
            <a:ln w="28575">
              <a:solidFill>
                <a:schemeClr val="accent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80908" name="Rectangle 131"/>
            <p:cNvSpPr>
              <a:spLocks noChangeArrowheads="1"/>
            </p:cNvSpPr>
            <p:nvPr/>
          </p:nvSpPr>
          <p:spPr bwMode="auto">
            <a:xfrm>
              <a:off x="2554" y="3223"/>
              <a:ext cx="64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2400">
                  <a:solidFill>
                    <a:schemeClr val="accent1"/>
                  </a:solidFill>
                  <a:latin typeface="Arial" charset="0"/>
                </a:rPr>
                <a:t>Loop!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31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ＭＳ Ｐゴシック" charset="0"/>
                <a:cs typeface="ＭＳ Ｐゴシック" charset="0"/>
              </a:rPr>
              <a:t>“Convergence”</a:t>
            </a:r>
            <a:endParaRPr lang="en-US" dirty="0">
              <a:ea typeface="ＭＳ Ｐゴシック" charset="0"/>
              <a:cs typeface="ＭＳ Ｐゴシック" charset="0"/>
            </a:endParaRPr>
          </a:p>
        </p:txBody>
      </p:sp>
      <p:sp>
        <p:nvSpPr>
          <p:cNvPr id="1382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routers have </a:t>
            </a:r>
            <a:r>
              <a:rPr lang="en-US" dirty="0"/>
              <a:t>consistent routing </a:t>
            </a:r>
            <a:r>
              <a:rPr lang="en-US" dirty="0" smtClean="0"/>
              <a:t>information</a:t>
            </a:r>
            <a:endParaRPr lang="en-US" dirty="0"/>
          </a:p>
          <a:p>
            <a:pPr lvl="1"/>
            <a:r>
              <a:rPr lang="en-US" dirty="0">
                <a:solidFill>
                  <a:srgbClr val="773F9B"/>
                </a:solidFill>
                <a:ea typeface="Arial" charset="0"/>
                <a:cs typeface="Arial" charset="0"/>
              </a:rPr>
              <a:t>E.g., all nodes having the same link-state database</a:t>
            </a:r>
          </a:p>
          <a:p>
            <a:pPr lvl="1"/>
            <a:endParaRPr lang="en-US" dirty="0"/>
          </a:p>
          <a:p>
            <a:r>
              <a:rPr lang="en-US" dirty="0"/>
              <a:t>F</a:t>
            </a:r>
            <a:r>
              <a:rPr lang="en-US" dirty="0" smtClean="0"/>
              <a:t>orwarding is consistent after </a:t>
            </a:r>
            <a:r>
              <a:rPr lang="en-US" dirty="0"/>
              <a:t>convergence</a:t>
            </a:r>
          </a:p>
          <a:p>
            <a:pPr lvl="1"/>
            <a:r>
              <a:rPr lang="en-US" dirty="0">
                <a:solidFill>
                  <a:srgbClr val="773F9B"/>
                </a:solidFill>
                <a:ea typeface="Arial" charset="0"/>
                <a:cs typeface="Arial" charset="0"/>
              </a:rPr>
              <a:t>All nodes have the same link-state database</a:t>
            </a:r>
          </a:p>
          <a:p>
            <a:pPr lvl="1"/>
            <a:r>
              <a:rPr lang="en-US" dirty="0">
                <a:solidFill>
                  <a:srgbClr val="773F9B"/>
                </a:solidFill>
                <a:ea typeface="Arial" charset="0"/>
                <a:cs typeface="Arial" charset="0"/>
              </a:rPr>
              <a:t>All nodes forward packets on </a:t>
            </a:r>
            <a:r>
              <a:rPr lang="en-US" dirty="0" smtClean="0">
                <a:solidFill>
                  <a:srgbClr val="773F9B"/>
                </a:solidFill>
                <a:ea typeface="Arial" charset="0"/>
                <a:cs typeface="Arial" charset="0"/>
              </a:rPr>
              <a:t>same paths</a:t>
            </a:r>
          </a:p>
          <a:p>
            <a:pPr lvl="1"/>
            <a:endParaRPr lang="en-US" dirty="0">
              <a:solidFill>
                <a:srgbClr val="773F9B"/>
              </a:solidFill>
              <a:ea typeface="Arial" charset="0"/>
              <a:cs typeface="Arial" charset="0"/>
            </a:endParaRPr>
          </a:p>
          <a:p>
            <a:r>
              <a:rPr lang="en-US" dirty="0" smtClean="0">
                <a:ea typeface="Arial" charset="0"/>
                <a:cs typeface="Arial" charset="0"/>
              </a:rPr>
              <a:t>But while still converging, bad things can happen</a:t>
            </a:r>
            <a:endParaRPr lang="en-US" dirty="0"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02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24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reach convergence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686800" cy="4835525"/>
          </a:xfrm>
        </p:spPr>
        <p:txBody>
          <a:bodyPr/>
          <a:lstStyle/>
          <a:p>
            <a:r>
              <a:rPr lang="en-US" dirty="0"/>
              <a:t>Sources of convergence delay?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en-US" dirty="0"/>
              <a:t>to detect failure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en-US" dirty="0"/>
              <a:t>to flood link-state </a:t>
            </a:r>
            <a:r>
              <a:rPr lang="en-US" dirty="0" smtClean="0"/>
              <a:t>information (~longest RTT)</a:t>
            </a:r>
            <a:endParaRPr lang="en-US" dirty="0"/>
          </a:p>
          <a:p>
            <a:pPr lvl="1"/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en-US" dirty="0"/>
              <a:t>to re-compute forwarding tables</a:t>
            </a:r>
          </a:p>
          <a:p>
            <a:endParaRPr lang="en-US" dirty="0"/>
          </a:p>
          <a:p>
            <a:r>
              <a:rPr lang="en-US" dirty="0"/>
              <a:t>Performance problems during convergence period?</a:t>
            </a:r>
          </a:p>
          <a:p>
            <a:pPr lvl="1"/>
            <a:r>
              <a:rPr lang="en-US" dirty="0" err="1" smtClean="0"/>
              <a:t>Deadends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Looping packets</a:t>
            </a:r>
          </a:p>
          <a:p>
            <a:pPr lvl="1"/>
            <a:r>
              <a:rPr lang="en-US" dirty="0" smtClean="0"/>
              <a:t>Out-of-order </a:t>
            </a:r>
            <a:r>
              <a:rPr lang="en-US" dirty="0"/>
              <a:t>packets reaching the </a:t>
            </a:r>
            <a:r>
              <a:rPr lang="en-US" dirty="0" smtClean="0"/>
              <a:t>destination</a:t>
            </a:r>
          </a:p>
          <a:p>
            <a:pPr lvl="2"/>
            <a:r>
              <a:rPr lang="en-US" dirty="0" smtClean="0"/>
              <a:t>Should not cause semantic problems</a:t>
            </a:r>
          </a:p>
          <a:p>
            <a:pPr lvl="2"/>
            <a:r>
              <a:rPr lang="en-US" dirty="0" smtClean="0"/>
              <a:t>But can create performance problems!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672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 for Local Failure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Failure not detected: packets go into dead link</a:t>
            </a:r>
          </a:p>
          <a:p>
            <a:pPr lvl="4"/>
            <a:endParaRPr lang="en-US" dirty="0" smtClean="0"/>
          </a:p>
          <a:p>
            <a:r>
              <a:rPr lang="en-US" dirty="0"/>
              <a:t>D</a:t>
            </a:r>
            <a:r>
              <a:rPr lang="en-US" dirty="0" smtClean="0"/>
              <a:t>etected, not recomputed: packets dropped</a:t>
            </a:r>
          </a:p>
          <a:p>
            <a:pPr lvl="1"/>
            <a:r>
              <a:rPr lang="en-US" dirty="0" smtClean="0"/>
              <a:t>This is where </a:t>
            </a:r>
            <a:r>
              <a:rPr lang="en-US" dirty="0" err="1" smtClean="0"/>
              <a:t>precomputed</a:t>
            </a:r>
            <a:r>
              <a:rPr lang="en-US" dirty="0" smtClean="0"/>
              <a:t> failovers would help</a:t>
            </a:r>
          </a:p>
          <a:p>
            <a:pPr lvl="7"/>
            <a:endParaRPr lang="en-US" dirty="0" smtClean="0"/>
          </a:p>
          <a:p>
            <a:r>
              <a:rPr lang="en-US" dirty="0" smtClean="0"/>
              <a:t>Detected/computed, not globally notified/computed</a:t>
            </a:r>
          </a:p>
          <a:p>
            <a:pPr lvl="1"/>
            <a:r>
              <a:rPr lang="en-US" dirty="0" smtClean="0"/>
              <a:t>Could be loops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As nodes become aware, routes may change</a:t>
            </a:r>
          </a:p>
          <a:p>
            <a:pPr lvl="1"/>
            <a:r>
              <a:rPr lang="en-US" dirty="0" smtClean="0"/>
              <a:t>Continued looping, and possible </a:t>
            </a:r>
            <a:r>
              <a:rPr lang="en-US" dirty="0" err="1" smtClean="0"/>
              <a:t>reorderings</a:t>
            </a:r>
            <a:endParaRPr lang="en-US" dirty="0" smtClean="0"/>
          </a:p>
          <a:p>
            <a:pPr lvl="1"/>
            <a:r>
              <a:rPr lang="en-US" b="1" i="1" dirty="0" smtClean="0"/>
              <a:t>Why reordering?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039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Link-State is conceptually simple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Everyone </a:t>
            </a:r>
            <a:r>
              <a:rPr lang="en-US" dirty="0"/>
              <a:t>floods link </a:t>
            </a:r>
            <a:r>
              <a:rPr lang="en-US" dirty="0" smtClean="0"/>
              <a:t>information</a:t>
            </a:r>
          </a:p>
          <a:p>
            <a:pPr lvl="7"/>
            <a:endParaRPr lang="en-US" dirty="0"/>
          </a:p>
          <a:p>
            <a:r>
              <a:rPr lang="en-US" dirty="0"/>
              <a:t>Everyone </a:t>
            </a:r>
            <a:r>
              <a:rPr lang="en-US" dirty="0" smtClean="0"/>
              <a:t>then knows </a:t>
            </a:r>
            <a:r>
              <a:rPr lang="en-US" dirty="0"/>
              <a:t>map of </a:t>
            </a:r>
            <a:r>
              <a:rPr lang="en-US" dirty="0" smtClean="0"/>
              <a:t>network</a:t>
            </a:r>
          </a:p>
          <a:p>
            <a:pPr lvl="5"/>
            <a:endParaRPr lang="en-US" dirty="0"/>
          </a:p>
          <a:p>
            <a:r>
              <a:rPr lang="en-US" dirty="0"/>
              <a:t>Everyone independently computes </a:t>
            </a:r>
            <a:r>
              <a:rPr lang="en-US" dirty="0" smtClean="0"/>
              <a:t>paths on map</a:t>
            </a:r>
          </a:p>
          <a:p>
            <a:pPr marL="2654300" lvl="7" indent="0">
              <a:buNone/>
            </a:pPr>
            <a:endParaRPr lang="en-US" dirty="0" smtClean="0"/>
          </a:p>
          <a:p>
            <a:pPr marL="2654300" lvl="7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3600" b="1" i="1" dirty="0" smtClean="0">
                <a:solidFill>
                  <a:srgbClr val="FF0000"/>
                </a:solidFill>
              </a:rPr>
              <a:t>All the complexity is in the details</a:t>
            </a:r>
            <a:endParaRPr lang="en-US" sz="3600" b="1" i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98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Ways to Avoid Loops (Conceptual)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Tree-like topologies</a:t>
            </a:r>
          </a:p>
          <a:p>
            <a:pPr lvl="1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If the topology has no loops, you can’t create them</a:t>
            </a:r>
          </a:p>
          <a:p>
            <a:pPr lvl="1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(Unless you are locally stupid!)</a:t>
            </a:r>
          </a:p>
          <a:p>
            <a:pPr lvl="7"/>
            <a:endParaRPr lang="en-US" dirty="0"/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Global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view</a:t>
            </a:r>
          </a:p>
          <a:p>
            <a:pPr lvl="1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If I see the entire network when computing paths I can manually avoid loops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6"/>
            <a:endParaRPr lang="en-US" dirty="0" smtClean="0"/>
          </a:p>
          <a:p>
            <a:r>
              <a:rPr lang="en-US" dirty="0" smtClean="0"/>
              <a:t>Distributed Computation:</a:t>
            </a:r>
          </a:p>
          <a:p>
            <a:pPr lvl="1"/>
            <a:r>
              <a:rPr lang="en-US" dirty="0" smtClean="0"/>
              <a:t>Routes that minimize a reasonable metric</a:t>
            </a:r>
          </a:p>
          <a:p>
            <a:pPr lvl="1"/>
            <a:r>
              <a:rPr lang="en-US" dirty="0" smtClean="0"/>
              <a:t>Computations that show me the path that I’m choosing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141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Survey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~</a:t>
            </a:r>
            <a:r>
              <a:rPr lang="en-US" dirty="0" smtClean="0"/>
              <a:t>256 </a:t>
            </a:r>
            <a:r>
              <a:rPr lang="en-US" dirty="0" smtClean="0"/>
              <a:t>Responses</a:t>
            </a:r>
          </a:p>
          <a:p>
            <a:endParaRPr lang="en-US" dirty="0"/>
          </a:p>
          <a:p>
            <a:r>
              <a:rPr lang="en-US" dirty="0" smtClean="0"/>
              <a:t>Lecture speed:</a:t>
            </a:r>
          </a:p>
          <a:p>
            <a:pPr lvl="1"/>
            <a:r>
              <a:rPr lang="en-US" dirty="0" smtClean="0"/>
              <a:t>Too slow: ~4%</a:t>
            </a:r>
          </a:p>
          <a:p>
            <a:pPr lvl="1"/>
            <a:r>
              <a:rPr lang="en-US" dirty="0" smtClean="0"/>
              <a:t>Too fast: 24%</a:t>
            </a:r>
          </a:p>
          <a:p>
            <a:pPr lvl="1"/>
            <a:endParaRPr lang="en-US" dirty="0"/>
          </a:p>
          <a:p>
            <a:r>
              <a:rPr lang="en-US" dirty="0" smtClean="0"/>
              <a:t>Lecture material:</a:t>
            </a:r>
          </a:p>
          <a:p>
            <a:pPr lvl="1"/>
            <a:r>
              <a:rPr lang="en-US" dirty="0" smtClean="0"/>
              <a:t>Bored to tears: ~8%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423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Warning….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lecture contains detailed calculations</a:t>
            </a:r>
          </a:p>
          <a:p>
            <a:pPr lvl="1"/>
            <a:endParaRPr lang="en-US" dirty="0"/>
          </a:p>
          <a:p>
            <a:r>
              <a:rPr lang="en-US" dirty="0" smtClean="0"/>
              <a:t>Prolonged exposure may induce drowsiness</a:t>
            </a:r>
          </a:p>
          <a:p>
            <a:endParaRPr lang="en-US" dirty="0"/>
          </a:p>
          <a:p>
            <a:r>
              <a:rPr lang="en-US" dirty="0" smtClean="0"/>
              <a:t>Please try to keep the snoring to a minimum….</a:t>
            </a:r>
          </a:p>
          <a:p>
            <a:pPr marL="1830387" lvl="5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667E8F-4C46-A54F-A59E-8662EF143610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764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Things I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839200" cy="4835525"/>
          </a:xfrm>
        </p:spPr>
        <p:txBody>
          <a:bodyPr/>
          <a:lstStyle/>
          <a:p>
            <a:r>
              <a:rPr lang="en-US" dirty="0" smtClean="0"/>
              <a:t>Can’t please everyone</a:t>
            </a:r>
          </a:p>
          <a:p>
            <a:pPr lvl="1"/>
            <a:r>
              <a:rPr lang="en-US" dirty="0" smtClean="0"/>
              <a:t>Speed up lectures vs slow down lectures</a:t>
            </a:r>
          </a:p>
          <a:p>
            <a:pPr lvl="1"/>
            <a:r>
              <a:rPr lang="en-US" dirty="0" smtClean="0"/>
              <a:t>Teach to test vs enjoy the context</a:t>
            </a:r>
          </a:p>
          <a:p>
            <a:pPr lvl="1"/>
            <a:r>
              <a:rPr lang="en-US" dirty="0" smtClean="0"/>
              <a:t>….</a:t>
            </a:r>
            <a:endParaRPr lang="en-US" dirty="0" smtClean="0"/>
          </a:p>
          <a:p>
            <a:pPr lvl="8"/>
            <a:endParaRPr lang="en-US" dirty="0" smtClean="0"/>
          </a:p>
          <a:p>
            <a:r>
              <a:rPr lang="en-US" dirty="0" smtClean="0"/>
              <a:t>Surveys result in paradoxes</a:t>
            </a:r>
          </a:p>
          <a:p>
            <a:pPr lvl="1"/>
            <a:r>
              <a:rPr lang="en-US" dirty="0" smtClean="0"/>
              <a:t>4% of class is bored to tears, yet doesn’t want faster pace</a:t>
            </a:r>
          </a:p>
          <a:p>
            <a:pPr lvl="1"/>
            <a:r>
              <a:rPr lang="en-US" dirty="0" smtClean="0"/>
              <a:t>More people want problem fixed than say there is problem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Asking for comments is asking for trouble</a:t>
            </a:r>
          </a:p>
          <a:p>
            <a:pPr lvl="1"/>
            <a:r>
              <a:rPr lang="en-US" dirty="0" smtClean="0"/>
              <a:t>Insults, praise, music recommendations, online therapy…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471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Helpful Comment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38" y="1295400"/>
            <a:ext cx="9136062" cy="4835525"/>
          </a:xfrm>
        </p:spPr>
        <p:txBody>
          <a:bodyPr/>
          <a:lstStyle/>
          <a:p>
            <a:pPr marL="0" indent="0" algn="ctr">
              <a:buNone/>
            </a:pPr>
            <a:endParaRPr lang="en-US" sz="3600" i="1" dirty="0" smtClean="0"/>
          </a:p>
          <a:p>
            <a:pPr marL="0" indent="0" algn="ctr">
              <a:buNone/>
            </a:pPr>
            <a:endParaRPr lang="en-US" sz="3600" i="1" dirty="0"/>
          </a:p>
          <a:p>
            <a:pPr marL="0" indent="0" algn="ctr">
              <a:buNone/>
            </a:pPr>
            <a:r>
              <a:rPr lang="en-US" sz="4400" i="1" dirty="0" smtClean="0"/>
              <a:t>Play ABBA in the middle of class</a:t>
            </a:r>
          </a:p>
          <a:p>
            <a:endParaRPr lang="en-US" dirty="0"/>
          </a:p>
          <a:p>
            <a:r>
              <a:rPr lang="en-US" dirty="0" smtClean="0"/>
              <a:t>That’s too high a price to pay for quiet…..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  <p:pic>
        <p:nvPicPr>
          <p:cNvPr id="5" name="01 Dancing Quee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" y="31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81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18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318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10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Least Helpful Comment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594519"/>
            <a:ext cx="8534400" cy="4835525"/>
          </a:xfrm>
        </p:spPr>
        <p:txBody>
          <a:bodyPr/>
          <a:lstStyle/>
          <a:p>
            <a:pPr marL="0" indent="0" algn="ctr">
              <a:buNone/>
            </a:pPr>
            <a:endParaRPr lang="en-US" sz="4400" dirty="0" smtClean="0"/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7200" i="1" dirty="0"/>
              <a:t>s</a:t>
            </a:r>
            <a:r>
              <a:rPr lang="en-US" sz="7200" i="1" dirty="0" smtClean="0"/>
              <a:t>wag</a:t>
            </a:r>
          </a:p>
          <a:p>
            <a:pPr marL="0" indent="0" algn="ctr">
              <a:buNone/>
            </a:pPr>
            <a:endParaRPr lang="en-US" sz="7200" i="1" dirty="0"/>
          </a:p>
          <a:p>
            <a:pPr marL="0" indent="0" algn="ctr">
              <a:buNone/>
            </a:pPr>
            <a:endParaRPr lang="en-US" sz="72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4060337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Strong Wise Accomplished </a:t>
            </a:r>
            <a:r>
              <a:rPr lang="en-US" sz="36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Gentleman</a:t>
            </a:r>
            <a:endParaRPr lang="en-US" sz="36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060337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Sex with a Goat</a:t>
            </a:r>
            <a:endParaRPr lang="en-US" sz="36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2400" y="4060338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Sorry Wild-Assed Guess</a:t>
            </a:r>
            <a:endParaRPr lang="en-US" sz="36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25400" y="4086159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Semester Without </a:t>
            </a:r>
            <a:r>
              <a:rPr lang="en-US" sz="36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360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ny Grades!</a:t>
            </a:r>
            <a:endParaRPr lang="en-US" sz="36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25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5" grpId="1"/>
      <p:bldP spid="6" grpId="0"/>
      <p:bldP spid="6" grpId="1"/>
      <p:bldP spid="7" grpId="0"/>
      <p:bldP spid="7" grpId="1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 of Noise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 results:</a:t>
            </a:r>
          </a:p>
          <a:p>
            <a:pPr lvl="1"/>
            <a:r>
              <a:rPr lang="en-US" dirty="0" smtClean="0"/>
              <a:t>Noisier than most large CS classes (~21%)</a:t>
            </a:r>
          </a:p>
          <a:p>
            <a:pPr lvl="1"/>
            <a:r>
              <a:rPr lang="en-US" dirty="0" smtClean="0"/>
              <a:t>This problem bothers me (~31%)</a:t>
            </a:r>
          </a:p>
          <a:p>
            <a:pPr lvl="1"/>
            <a:r>
              <a:rPr lang="en-US" b="1" dirty="0" smtClean="0"/>
              <a:t>You should do something about the noise (~52%)</a:t>
            </a:r>
          </a:p>
          <a:p>
            <a:pPr lvl="1"/>
            <a:endParaRPr lang="en-US" b="1" dirty="0"/>
          </a:p>
          <a:p>
            <a:r>
              <a:rPr lang="en-US" dirty="0" smtClean="0"/>
              <a:t>Source of noise:</a:t>
            </a:r>
          </a:p>
          <a:p>
            <a:pPr lvl="1"/>
            <a:r>
              <a:rPr lang="en-US" dirty="0" smtClean="0"/>
              <a:t>Noise is people chatting with each other (~46%)</a:t>
            </a:r>
          </a:p>
          <a:p>
            <a:pPr lvl="1"/>
            <a:r>
              <a:rPr lang="en-US" dirty="0" smtClean="0"/>
              <a:t>Noise is people talking about the lecture (~41%)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355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Modest 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686800" cy="4987925"/>
          </a:xfrm>
        </p:spPr>
        <p:txBody>
          <a:bodyPr/>
          <a:lstStyle/>
          <a:p>
            <a:r>
              <a:rPr lang="en-US" dirty="0" smtClean="0"/>
              <a:t>If you need to ask your neighbor for clarification</a:t>
            </a:r>
          </a:p>
          <a:p>
            <a:pPr lvl="1"/>
            <a:r>
              <a:rPr lang="en-US" dirty="0" smtClean="0"/>
              <a:t>That’s understandable, and I’m glad you are so engaged!</a:t>
            </a:r>
          </a:p>
          <a:p>
            <a:pPr lvl="1"/>
            <a:r>
              <a:rPr lang="en-US" dirty="0" smtClean="0"/>
              <a:t>But </a:t>
            </a:r>
            <a:r>
              <a:rPr lang="en-US" b="1" i="1" dirty="0" smtClean="0"/>
              <a:t>please</a:t>
            </a:r>
            <a:r>
              <a:rPr lang="en-US" dirty="0" smtClean="0"/>
              <a:t> consider asking me the question, because you can’t be the only one who doesn’t understand.</a:t>
            </a:r>
          </a:p>
          <a:p>
            <a:pPr lvl="8"/>
            <a:endParaRPr lang="en-US" dirty="0"/>
          </a:p>
          <a:p>
            <a:r>
              <a:rPr lang="en-US" dirty="0" smtClean="0"/>
              <a:t>If you are just chatting, please don’t come to class. </a:t>
            </a:r>
          </a:p>
          <a:p>
            <a:pPr lvl="6"/>
            <a:endParaRPr lang="en-US" dirty="0"/>
          </a:p>
          <a:p>
            <a:r>
              <a:rPr lang="en-US" dirty="0" smtClean="0"/>
              <a:t>But when </a:t>
            </a:r>
            <a:r>
              <a:rPr lang="en-US" dirty="0" smtClean="0"/>
              <a:t>I ask the class to quiet down…</a:t>
            </a:r>
          </a:p>
          <a:p>
            <a:pPr lvl="1"/>
            <a:r>
              <a:rPr lang="en-US" dirty="0" smtClean="0"/>
              <a:t>Please do so, immediately. I want </a:t>
            </a:r>
            <a:r>
              <a:rPr lang="en-US" b="1" i="1" dirty="0" smtClean="0"/>
              <a:t>silence</a:t>
            </a:r>
            <a:r>
              <a:rPr lang="en-US" dirty="0" smtClean="0"/>
              <a:t> before starting.</a:t>
            </a:r>
          </a:p>
          <a:p>
            <a:pPr lvl="8"/>
            <a:endParaRPr lang="en-US" dirty="0"/>
          </a:p>
          <a:p>
            <a:r>
              <a:rPr lang="en-US" i="1" dirty="0" smtClean="0"/>
              <a:t>Is there anyone not willing to abide by these rules?</a:t>
            </a:r>
          </a:p>
          <a:p>
            <a:pPr lvl="1"/>
            <a:r>
              <a:rPr lang="en-US" i="1" dirty="0" smtClean="0"/>
              <a:t>If so, please stand up, or email me, or see me after class</a:t>
            </a:r>
          </a:p>
          <a:p>
            <a:pPr lvl="1"/>
            <a:r>
              <a:rPr lang="en-US" b="1" i="1" dirty="0"/>
              <a:t>T</a:t>
            </a:r>
            <a:r>
              <a:rPr lang="en-US" b="1" i="1" dirty="0" smtClean="0"/>
              <a:t>he </a:t>
            </a:r>
            <a:r>
              <a:rPr lang="en-US" b="1" i="1" dirty="0" smtClean="0"/>
              <a:t>alternative is a steady stream of ABBA!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34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76836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Ways to Avoid Loops (Conceptual)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Tree-like topologies</a:t>
            </a:r>
          </a:p>
          <a:p>
            <a:pPr lvl="1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If the topology has no loops, you can’t create them</a:t>
            </a:r>
          </a:p>
          <a:p>
            <a:pPr lvl="1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(Unless you are locally stupid!)</a:t>
            </a:r>
          </a:p>
          <a:p>
            <a:pPr lvl="7"/>
            <a:endParaRPr lang="en-US" dirty="0"/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Global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view</a:t>
            </a:r>
          </a:p>
          <a:p>
            <a:pPr lvl="1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If I see the entire network when computing paths I can manually avoid loops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6"/>
            <a:endParaRPr lang="en-US" dirty="0" smtClean="0"/>
          </a:p>
          <a:p>
            <a:r>
              <a:rPr lang="en-US" dirty="0" smtClean="0"/>
              <a:t>Distributed Computation:</a:t>
            </a:r>
          </a:p>
          <a:p>
            <a:pPr lvl="1"/>
            <a:r>
              <a:rPr lang="en-US" dirty="0" smtClean="0"/>
              <a:t>Routes that minimize a reasonable metric</a:t>
            </a:r>
          </a:p>
          <a:p>
            <a:pPr lvl="1"/>
            <a:r>
              <a:rPr lang="en-US" dirty="0" smtClean="0"/>
              <a:t>Computations that show me the path that I’m choosing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74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Computation of Routes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scalable than Link-State</a:t>
            </a:r>
          </a:p>
          <a:p>
            <a:pPr lvl="1"/>
            <a:r>
              <a:rPr lang="en-US" dirty="0" smtClean="0"/>
              <a:t>No global flooding</a:t>
            </a:r>
          </a:p>
          <a:p>
            <a:pPr lvl="8"/>
            <a:endParaRPr lang="en-US" dirty="0" smtClean="0"/>
          </a:p>
          <a:p>
            <a:r>
              <a:rPr lang="en-US" dirty="0" smtClean="0"/>
              <a:t>Each node computing the outgoing port based on:</a:t>
            </a:r>
          </a:p>
          <a:p>
            <a:pPr lvl="1"/>
            <a:r>
              <a:rPr lang="en-US" dirty="0" smtClean="0"/>
              <a:t>Local link costs</a:t>
            </a:r>
          </a:p>
          <a:p>
            <a:pPr lvl="1"/>
            <a:r>
              <a:rPr lang="en-US" dirty="0" smtClean="0"/>
              <a:t>Paths advertised by neighbors</a:t>
            </a:r>
          </a:p>
          <a:p>
            <a:pPr lvl="8"/>
            <a:endParaRPr lang="en-US" dirty="0" smtClean="0"/>
          </a:p>
          <a:p>
            <a:r>
              <a:rPr lang="en-US" dirty="0" smtClean="0"/>
              <a:t>Algorithms differ in what these exchanges contain</a:t>
            </a:r>
          </a:p>
          <a:p>
            <a:pPr lvl="1"/>
            <a:r>
              <a:rPr lang="en-US" dirty="0" smtClean="0"/>
              <a:t>Distance-vector: just the distance to each destination</a:t>
            </a:r>
          </a:p>
          <a:p>
            <a:pPr lvl="1"/>
            <a:r>
              <a:rPr lang="en-US" dirty="0" smtClean="0"/>
              <a:t>Path-vector: the entire path to each destination</a:t>
            </a:r>
          </a:p>
          <a:p>
            <a:pPr lvl="8"/>
            <a:endParaRPr lang="en-US" dirty="0" smtClean="0"/>
          </a:p>
          <a:p>
            <a:r>
              <a:rPr lang="en-US" dirty="0" smtClean="0"/>
              <a:t>We will focus on distance-vector for now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667E8F-4C46-A54F-A59E-8662EF143610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79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Calibri"/>
                <a:cs typeface="Calibri"/>
              </a:rPr>
              <a:t>H</a:t>
            </a:r>
            <a:r>
              <a:rPr lang="en-US" dirty="0" smtClean="0">
                <a:latin typeface="Calibri"/>
                <a:cs typeface="Calibri"/>
              </a:rPr>
              <a:t>ave already done simple version of DV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 bwMode="auto">
          <a:xfrm>
            <a:off x="1828800" y="2186005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1219200" y="3329005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3962400" y="2414605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962400" y="4700605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2667001" y="5538806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2438401" y="3481406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5791200" y="3252806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2895601" y="4091005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1676400" y="5005405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3810001" y="3633805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5257800" y="4776805"/>
            <a:ext cx="152400" cy="152400"/>
          </a:xfrm>
          <a:prstGeom prst="ellipse">
            <a:avLst/>
          </a:prstGeom>
          <a:solidFill>
            <a:srgbClr val="008000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algn="r" defTabSz="914306"/>
            <a:endParaRPr lang="en-US" sz="1969">
              <a:solidFill>
                <a:srgbClr val="000000"/>
              </a:solidFill>
              <a:latin typeface="Calibri"/>
              <a:ea typeface="ＭＳ Ｐゴシック" charset="0"/>
              <a:cs typeface="Calibri"/>
            </a:endParaRPr>
          </a:p>
        </p:txBody>
      </p:sp>
      <p:cxnSp>
        <p:nvCxnSpPr>
          <p:cNvPr id="16" name="Straight Connector 15"/>
          <p:cNvCxnSpPr>
            <a:stCxn id="5" idx="5"/>
            <a:endCxn id="10" idx="0"/>
          </p:cNvCxnSpPr>
          <p:nvPr/>
        </p:nvCxnSpPr>
        <p:spPr bwMode="auto">
          <a:xfrm>
            <a:off x="1958882" y="2316088"/>
            <a:ext cx="555718" cy="11653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>
            <a:stCxn id="5" idx="3"/>
            <a:endCxn id="6" idx="0"/>
          </p:cNvCxnSpPr>
          <p:nvPr/>
        </p:nvCxnSpPr>
        <p:spPr bwMode="auto">
          <a:xfrm flipH="1">
            <a:off x="1295400" y="2316087"/>
            <a:ext cx="555718" cy="10129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>
            <a:stCxn id="6" idx="5"/>
            <a:endCxn id="13" idx="1"/>
          </p:cNvCxnSpPr>
          <p:nvPr/>
        </p:nvCxnSpPr>
        <p:spPr bwMode="auto">
          <a:xfrm>
            <a:off x="1349282" y="3459088"/>
            <a:ext cx="349436" cy="156863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>
            <a:endCxn id="12" idx="1"/>
          </p:cNvCxnSpPr>
          <p:nvPr/>
        </p:nvCxnSpPr>
        <p:spPr bwMode="auto">
          <a:xfrm>
            <a:off x="2590800" y="3557604"/>
            <a:ext cx="327118" cy="5557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>
            <a:stCxn id="14" idx="5"/>
          </p:cNvCxnSpPr>
          <p:nvPr/>
        </p:nvCxnSpPr>
        <p:spPr bwMode="auto">
          <a:xfrm>
            <a:off x="3940082" y="3763888"/>
            <a:ext cx="1362354" cy="1057554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>
            <a:endCxn id="14" idx="7"/>
          </p:cNvCxnSpPr>
          <p:nvPr/>
        </p:nvCxnSpPr>
        <p:spPr bwMode="auto">
          <a:xfrm flipH="1">
            <a:off x="3940082" y="2490804"/>
            <a:ext cx="98518" cy="11653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endCxn id="11" idx="4"/>
          </p:cNvCxnSpPr>
          <p:nvPr/>
        </p:nvCxnSpPr>
        <p:spPr bwMode="auto">
          <a:xfrm>
            <a:off x="4038600" y="2414605"/>
            <a:ext cx="1828800" cy="9906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/>
          <p:cNvCxnSpPr>
            <a:endCxn id="15" idx="0"/>
          </p:cNvCxnSpPr>
          <p:nvPr/>
        </p:nvCxnSpPr>
        <p:spPr bwMode="auto">
          <a:xfrm flipH="1">
            <a:off x="5334001" y="3405204"/>
            <a:ext cx="533400" cy="13716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>
            <a:endCxn id="9" idx="2"/>
          </p:cNvCxnSpPr>
          <p:nvPr/>
        </p:nvCxnSpPr>
        <p:spPr bwMode="auto">
          <a:xfrm>
            <a:off x="1752600" y="5005405"/>
            <a:ext cx="914400" cy="6096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>
            <a:endCxn id="8" idx="3"/>
          </p:cNvCxnSpPr>
          <p:nvPr/>
        </p:nvCxnSpPr>
        <p:spPr bwMode="auto">
          <a:xfrm>
            <a:off x="2971800" y="4091004"/>
            <a:ext cx="1012918" cy="73968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>
            <a:endCxn id="8" idx="5"/>
          </p:cNvCxnSpPr>
          <p:nvPr/>
        </p:nvCxnSpPr>
        <p:spPr bwMode="auto">
          <a:xfrm flipH="1">
            <a:off x="4092482" y="4776804"/>
            <a:ext cx="1241518" cy="5388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/>
          <p:cNvCxnSpPr>
            <a:endCxn id="8" idx="1"/>
          </p:cNvCxnSpPr>
          <p:nvPr/>
        </p:nvCxnSpPr>
        <p:spPr bwMode="auto">
          <a:xfrm>
            <a:off x="3886200" y="3633804"/>
            <a:ext cx="98518" cy="10891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Straight Connector 27"/>
          <p:cNvCxnSpPr>
            <a:endCxn id="9" idx="0"/>
          </p:cNvCxnSpPr>
          <p:nvPr/>
        </p:nvCxnSpPr>
        <p:spPr bwMode="auto">
          <a:xfrm flipH="1">
            <a:off x="2743200" y="4167205"/>
            <a:ext cx="228600" cy="13716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9" name="Straight Connector 28"/>
          <p:cNvCxnSpPr>
            <a:stCxn id="10" idx="6"/>
            <a:endCxn id="14" idx="1"/>
          </p:cNvCxnSpPr>
          <p:nvPr/>
        </p:nvCxnSpPr>
        <p:spPr bwMode="auto">
          <a:xfrm>
            <a:off x="2590800" y="3557604"/>
            <a:ext cx="1241518" cy="985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>
            <a:stCxn id="6" idx="6"/>
            <a:endCxn id="10" idx="2"/>
          </p:cNvCxnSpPr>
          <p:nvPr/>
        </p:nvCxnSpPr>
        <p:spPr bwMode="auto">
          <a:xfrm>
            <a:off x="1371600" y="3405205"/>
            <a:ext cx="1066800" cy="1524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/>
          <p:cNvCxnSpPr>
            <a:stCxn id="13" idx="0"/>
            <a:endCxn id="12" idx="3"/>
          </p:cNvCxnSpPr>
          <p:nvPr/>
        </p:nvCxnSpPr>
        <p:spPr bwMode="auto">
          <a:xfrm flipV="1">
            <a:off x="1752601" y="4221086"/>
            <a:ext cx="1165318" cy="7843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8" name="Straight Connector 67"/>
          <p:cNvCxnSpPr>
            <a:stCxn id="9" idx="7"/>
            <a:endCxn id="8" idx="3"/>
          </p:cNvCxnSpPr>
          <p:nvPr/>
        </p:nvCxnSpPr>
        <p:spPr bwMode="auto">
          <a:xfrm flipV="1">
            <a:off x="2797082" y="4830687"/>
            <a:ext cx="1187636" cy="73043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0" name="Straight Connector 69"/>
          <p:cNvCxnSpPr>
            <a:stCxn id="13" idx="0"/>
            <a:endCxn id="10" idx="3"/>
          </p:cNvCxnSpPr>
          <p:nvPr/>
        </p:nvCxnSpPr>
        <p:spPr bwMode="auto">
          <a:xfrm flipV="1">
            <a:off x="1752601" y="3611487"/>
            <a:ext cx="708118" cy="13939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2" name="Straight Connector 71"/>
          <p:cNvCxnSpPr>
            <a:stCxn id="12" idx="0"/>
            <a:endCxn id="14" idx="2"/>
          </p:cNvCxnSpPr>
          <p:nvPr/>
        </p:nvCxnSpPr>
        <p:spPr bwMode="auto">
          <a:xfrm flipV="1">
            <a:off x="2971800" y="3710006"/>
            <a:ext cx="838200" cy="381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>
            <a:stCxn id="14" idx="7"/>
            <a:endCxn id="11" idx="5"/>
          </p:cNvCxnSpPr>
          <p:nvPr/>
        </p:nvCxnSpPr>
        <p:spPr bwMode="auto">
          <a:xfrm flipV="1">
            <a:off x="3940082" y="3382886"/>
            <a:ext cx="1981200" cy="27323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6" name="Straight Connector 75"/>
          <p:cNvCxnSpPr>
            <a:stCxn id="5" idx="7"/>
            <a:endCxn id="7" idx="2"/>
          </p:cNvCxnSpPr>
          <p:nvPr/>
        </p:nvCxnSpPr>
        <p:spPr bwMode="auto">
          <a:xfrm>
            <a:off x="1958882" y="2208322"/>
            <a:ext cx="2003518" cy="28248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8" name="Straight Connector 77"/>
          <p:cNvCxnSpPr>
            <a:stCxn id="10" idx="7"/>
            <a:endCxn id="7" idx="0"/>
          </p:cNvCxnSpPr>
          <p:nvPr/>
        </p:nvCxnSpPr>
        <p:spPr bwMode="auto">
          <a:xfrm flipV="1">
            <a:off x="2568482" y="2414604"/>
            <a:ext cx="1470118" cy="10891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Rectangular Callout 36"/>
          <p:cNvSpPr/>
          <p:nvPr/>
        </p:nvSpPr>
        <p:spPr bwMode="auto">
          <a:xfrm>
            <a:off x="5486400" y="2262204"/>
            <a:ext cx="2667000" cy="685800"/>
          </a:xfrm>
          <a:prstGeom prst="wedgeRectCallout">
            <a:avLst>
              <a:gd name="adj1" fmla="val -35283"/>
              <a:gd name="adj2" fmla="val 97041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F47A00"/>
                </a:solidFill>
                <a:latin typeface="Calibri"/>
                <a:ea typeface="ＭＳ Ｐゴシック" charset="0"/>
                <a:cs typeface="Calibri"/>
              </a:rPr>
              <a:t>I am one hop away</a:t>
            </a:r>
          </a:p>
        </p:txBody>
      </p:sp>
      <p:sp>
        <p:nvSpPr>
          <p:cNvPr id="38" name="Rectangular Callout 37"/>
          <p:cNvSpPr/>
          <p:nvPr/>
        </p:nvSpPr>
        <p:spPr bwMode="auto">
          <a:xfrm>
            <a:off x="4114800" y="5234004"/>
            <a:ext cx="2667000" cy="685800"/>
          </a:xfrm>
          <a:prstGeom prst="wedgeRectCallout">
            <a:avLst>
              <a:gd name="adj1" fmla="val -50997"/>
              <a:gd name="adj2" fmla="val -104811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F47A00"/>
                </a:solidFill>
                <a:latin typeface="Calibri"/>
                <a:ea typeface="ＭＳ Ｐゴシック" charset="0"/>
                <a:cs typeface="Calibri"/>
              </a:rPr>
              <a:t>I am one hop away</a:t>
            </a:r>
          </a:p>
        </p:txBody>
      </p:sp>
      <p:sp>
        <p:nvSpPr>
          <p:cNvPr id="39" name="Rectangular Callout 38"/>
          <p:cNvSpPr/>
          <p:nvPr/>
        </p:nvSpPr>
        <p:spPr bwMode="auto">
          <a:xfrm>
            <a:off x="5791200" y="4014804"/>
            <a:ext cx="2667000" cy="685800"/>
          </a:xfrm>
          <a:prstGeom prst="wedgeRectCallout">
            <a:avLst>
              <a:gd name="adj1" fmla="val -119092"/>
              <a:gd name="adj2" fmla="val -97404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F47A00"/>
                </a:solidFill>
                <a:latin typeface="Calibri"/>
                <a:ea typeface="ＭＳ Ｐゴシック" charset="0"/>
                <a:cs typeface="Calibri"/>
              </a:rPr>
              <a:t>I am one hop away</a:t>
            </a:r>
          </a:p>
        </p:txBody>
      </p:sp>
      <p:sp>
        <p:nvSpPr>
          <p:cNvPr id="40" name="Rectangular Callout 39"/>
          <p:cNvSpPr/>
          <p:nvPr/>
        </p:nvSpPr>
        <p:spPr bwMode="auto">
          <a:xfrm>
            <a:off x="762000" y="6072204"/>
            <a:ext cx="2667000" cy="685800"/>
          </a:xfrm>
          <a:prstGeom prst="wedgeRectCallout">
            <a:avLst>
              <a:gd name="adj1" fmla="val 23289"/>
              <a:gd name="adj2" fmla="val -1103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FF0000"/>
                </a:solidFill>
                <a:latin typeface="Calibri"/>
                <a:ea typeface="ＭＳ Ｐゴシック" charset="0"/>
                <a:cs typeface="Calibri"/>
              </a:rPr>
              <a:t>I am two hops away</a:t>
            </a:r>
          </a:p>
        </p:txBody>
      </p:sp>
      <p:sp>
        <p:nvSpPr>
          <p:cNvPr id="41" name="Rectangular Callout 40"/>
          <p:cNvSpPr/>
          <p:nvPr/>
        </p:nvSpPr>
        <p:spPr bwMode="auto">
          <a:xfrm>
            <a:off x="2590800" y="1500204"/>
            <a:ext cx="2667000" cy="685800"/>
          </a:xfrm>
          <a:prstGeom prst="wedgeRectCallout">
            <a:avLst>
              <a:gd name="adj1" fmla="val 4718"/>
              <a:gd name="adj2" fmla="val 8222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FF0000"/>
                </a:solidFill>
                <a:latin typeface="Calibri"/>
                <a:ea typeface="ＭＳ Ｐゴシック" charset="0"/>
                <a:cs typeface="Calibri"/>
              </a:rPr>
              <a:t>I am two hops away</a:t>
            </a:r>
          </a:p>
        </p:txBody>
      </p:sp>
      <p:sp>
        <p:nvSpPr>
          <p:cNvPr id="42" name="Rectangular Callout 41"/>
          <p:cNvSpPr/>
          <p:nvPr/>
        </p:nvSpPr>
        <p:spPr bwMode="auto">
          <a:xfrm>
            <a:off x="457200" y="2414604"/>
            <a:ext cx="2667000" cy="685800"/>
          </a:xfrm>
          <a:prstGeom prst="wedgeRectCallout">
            <a:avLst>
              <a:gd name="adj1" fmla="val 27099"/>
              <a:gd name="adj2" fmla="val 108152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FF0000"/>
                </a:solidFill>
                <a:latin typeface="Calibri"/>
                <a:ea typeface="ＭＳ Ｐゴシック" charset="0"/>
                <a:cs typeface="Calibri"/>
              </a:rPr>
              <a:t>I am two hops away</a:t>
            </a:r>
          </a:p>
        </p:txBody>
      </p:sp>
      <p:sp>
        <p:nvSpPr>
          <p:cNvPr id="44" name="Rectangular Callout 43"/>
          <p:cNvSpPr/>
          <p:nvPr/>
        </p:nvSpPr>
        <p:spPr bwMode="auto">
          <a:xfrm>
            <a:off x="2819400" y="3252805"/>
            <a:ext cx="2667000" cy="685800"/>
          </a:xfrm>
          <a:prstGeom prst="wedgeRectCallout">
            <a:avLst>
              <a:gd name="adj1" fmla="val -44806"/>
              <a:gd name="adj2" fmla="val 84078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FF0000"/>
                </a:solidFill>
                <a:latin typeface="Calibri"/>
                <a:ea typeface="ＭＳ Ｐゴシック" charset="0"/>
                <a:cs typeface="Calibri"/>
              </a:rPr>
              <a:t>I am two hops away</a:t>
            </a:r>
          </a:p>
        </p:txBody>
      </p:sp>
      <p:sp>
        <p:nvSpPr>
          <p:cNvPr id="45" name="Rectangular Callout 44"/>
          <p:cNvSpPr/>
          <p:nvPr/>
        </p:nvSpPr>
        <p:spPr bwMode="auto">
          <a:xfrm>
            <a:off x="76200" y="3633804"/>
            <a:ext cx="2667000" cy="685800"/>
          </a:xfrm>
          <a:prstGeom prst="wedgeRectCallout">
            <a:avLst>
              <a:gd name="adj1" fmla="val -3853"/>
              <a:gd name="adj2" fmla="val -86293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0000FF"/>
                </a:solidFill>
                <a:latin typeface="Calibri"/>
                <a:ea typeface="ＭＳ Ｐゴシック" charset="0"/>
                <a:cs typeface="Calibri"/>
              </a:rPr>
              <a:t>I am three hops away</a:t>
            </a:r>
          </a:p>
        </p:txBody>
      </p:sp>
      <p:sp>
        <p:nvSpPr>
          <p:cNvPr id="46" name="Rectangular Callout 45"/>
          <p:cNvSpPr/>
          <p:nvPr/>
        </p:nvSpPr>
        <p:spPr bwMode="auto">
          <a:xfrm>
            <a:off x="76200" y="1271604"/>
            <a:ext cx="2667000" cy="685800"/>
          </a:xfrm>
          <a:prstGeom prst="wedgeRectCallout">
            <a:avLst>
              <a:gd name="adj1" fmla="val 17099"/>
              <a:gd name="adj2" fmla="val 9333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0000FF"/>
                </a:solidFill>
                <a:latin typeface="Calibri"/>
                <a:ea typeface="ＭＳ Ｐゴシック" charset="0"/>
                <a:cs typeface="Calibri"/>
              </a:rPr>
              <a:t>I am three hops away</a:t>
            </a:r>
          </a:p>
        </p:txBody>
      </p:sp>
      <p:sp>
        <p:nvSpPr>
          <p:cNvPr id="47" name="Rectangular Callout 46"/>
          <p:cNvSpPr/>
          <p:nvPr/>
        </p:nvSpPr>
        <p:spPr bwMode="auto">
          <a:xfrm>
            <a:off x="6096001" y="5005404"/>
            <a:ext cx="2667000" cy="685800"/>
          </a:xfrm>
          <a:prstGeom prst="wedgeRectCallout">
            <a:avLst>
              <a:gd name="adj1" fmla="val -75759"/>
              <a:gd name="adj2" fmla="val -7147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2812" dirty="0">
                <a:solidFill>
                  <a:srgbClr val="000000"/>
                </a:solidFill>
                <a:latin typeface="Calibri"/>
                <a:ea typeface="ＭＳ Ｐゴシック" charset="0"/>
                <a:cs typeface="Calibri"/>
              </a:rPr>
              <a:t>Destination</a:t>
            </a:r>
          </a:p>
        </p:txBody>
      </p:sp>
      <p:sp>
        <p:nvSpPr>
          <p:cNvPr id="48" name="Rectangular Callout 47"/>
          <p:cNvSpPr/>
          <p:nvPr/>
        </p:nvSpPr>
        <p:spPr bwMode="auto">
          <a:xfrm>
            <a:off x="457200" y="5310205"/>
            <a:ext cx="2667000" cy="685800"/>
          </a:xfrm>
          <a:prstGeom prst="wedgeRectCallout">
            <a:avLst>
              <a:gd name="adj1" fmla="val -3853"/>
              <a:gd name="adj2" fmla="val -86293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34" tIns="45717" rIns="91434" bIns="45717" numCol="1" rtlCol="0" anchor="ctr" anchorCtr="0" compatLnSpc="1">
            <a:prstTxWarp prst="textNoShape">
              <a:avLst/>
            </a:prstTxWarp>
          </a:bodyPr>
          <a:lstStyle/>
          <a:p>
            <a:pPr defTabSz="914353"/>
            <a:r>
              <a:rPr lang="en-US" sz="1969" dirty="0">
                <a:solidFill>
                  <a:srgbClr val="0000FF"/>
                </a:solidFill>
                <a:latin typeface="Calibri"/>
                <a:ea typeface="ＭＳ Ｐゴシック" charset="0"/>
                <a:cs typeface="Calibri"/>
              </a:rPr>
              <a:t>I am three hops away</a:t>
            </a:r>
          </a:p>
        </p:txBody>
      </p:sp>
    </p:spTree>
    <p:extLst>
      <p:ext uri="{BB962C8B-B14F-4D97-AF65-F5344CB8AC3E}">
        <p14:creationId xmlns:p14="http://schemas.microsoft.com/office/powerpoint/2010/main" val="84206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“Metrics”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Classroom alg. finds path with smallest hop-count</a:t>
            </a:r>
          </a:p>
          <a:p>
            <a:pPr lvl="8"/>
            <a:endParaRPr lang="en-US" dirty="0"/>
          </a:p>
          <a:p>
            <a:r>
              <a:rPr lang="en-US" dirty="0" smtClean="0"/>
              <a:t>Other routing goals (besides hop-count)</a:t>
            </a:r>
          </a:p>
          <a:p>
            <a:pPr lvl="1"/>
            <a:r>
              <a:rPr lang="en-US" dirty="0" smtClean="0"/>
              <a:t>Path with lowest latency</a:t>
            </a:r>
          </a:p>
          <a:p>
            <a:pPr lvl="1"/>
            <a:r>
              <a:rPr lang="en-US" dirty="0" smtClean="0"/>
              <a:t>Path with the least load</a:t>
            </a:r>
          </a:p>
          <a:p>
            <a:pPr lvl="1"/>
            <a:r>
              <a:rPr lang="en-US" dirty="0" smtClean="0"/>
              <a:t>Path with most reliable links</a:t>
            </a:r>
          </a:p>
          <a:p>
            <a:pPr lvl="1"/>
            <a:r>
              <a:rPr lang="en-US" dirty="0" smtClean="0"/>
              <a:t>….</a:t>
            </a:r>
          </a:p>
          <a:p>
            <a:pPr lvl="7"/>
            <a:endParaRPr lang="en-US" dirty="0"/>
          </a:p>
          <a:p>
            <a:r>
              <a:rPr lang="en-US" dirty="0" smtClean="0"/>
              <a:t>Generally, assume every link has “cost” associated with it, and you want to minimize cost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667E8F-4C46-A54F-A59E-8662EF143610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9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Aspects to This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Algorithm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How to use the information from your neighbors to update your own routing tables</a:t>
            </a:r>
          </a:p>
          <a:p>
            <a:pPr lvl="1"/>
            <a:endParaRPr lang="en-US" dirty="0"/>
          </a:p>
          <a:p>
            <a:r>
              <a:rPr lang="en-US" b="1" dirty="0" smtClean="0"/>
              <a:t>Protocol: </a:t>
            </a:r>
          </a:p>
          <a:p>
            <a:pPr lvl="1"/>
            <a:r>
              <a:rPr lang="en-US" dirty="0" smtClean="0"/>
              <a:t>Exchanging that routing information with neighbors</a:t>
            </a:r>
          </a:p>
          <a:p>
            <a:pPr lvl="1"/>
            <a:r>
              <a:rPr lang="en-US" dirty="0" smtClean="0"/>
              <a:t>What and when for exchanges</a:t>
            </a:r>
          </a:p>
          <a:p>
            <a:pPr lvl="1"/>
            <a:r>
              <a:rPr lang="en-US" dirty="0"/>
              <a:t>RIP is a protocol that implements DV (IETF RFC 2080)</a:t>
            </a:r>
          </a:p>
          <a:p>
            <a:pPr marL="344487" lvl="1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65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Ways to Avoid Loops (Conceptual)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Tree-like topologies</a:t>
            </a:r>
          </a:p>
          <a:p>
            <a:pPr lvl="1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If the topology has no loops, you can’t create them</a:t>
            </a:r>
          </a:p>
          <a:p>
            <a:pPr lvl="1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(Unless you are locally stupid!)</a:t>
            </a:r>
          </a:p>
          <a:p>
            <a:pPr lvl="7"/>
            <a:endParaRPr lang="en-US" dirty="0"/>
          </a:p>
          <a:p>
            <a:r>
              <a:rPr lang="en-US" dirty="0"/>
              <a:t>Global </a:t>
            </a:r>
            <a:r>
              <a:rPr lang="en-US" dirty="0" smtClean="0"/>
              <a:t>view</a:t>
            </a:r>
          </a:p>
          <a:p>
            <a:pPr lvl="1"/>
            <a:r>
              <a:rPr lang="en-US" dirty="0" smtClean="0"/>
              <a:t>If I see the entire network when computing paths I can manually avoid loops</a:t>
            </a:r>
            <a:endParaRPr lang="en-US" dirty="0"/>
          </a:p>
          <a:p>
            <a:pPr lvl="6"/>
            <a:endParaRPr lang="en-US" dirty="0" smtClean="0"/>
          </a:p>
          <a:p>
            <a:r>
              <a:rPr lang="en-US" dirty="0" smtClean="0"/>
              <a:t>Distributed Computation:</a:t>
            </a:r>
          </a:p>
          <a:p>
            <a:pPr lvl="1"/>
            <a:r>
              <a:rPr lang="en-US" dirty="0" smtClean="0"/>
              <a:t>Routes that minimize a reasonable metric</a:t>
            </a:r>
          </a:p>
          <a:p>
            <a:pPr lvl="1"/>
            <a:r>
              <a:rPr lang="en-US" dirty="0" smtClean="0"/>
              <a:t>Computations that show me the path that I’m choosing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708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Approach to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763000" cy="4835525"/>
          </a:xfrm>
        </p:spPr>
        <p:txBody>
          <a:bodyPr/>
          <a:lstStyle/>
          <a:p>
            <a:r>
              <a:rPr lang="en-US" dirty="0" smtClean="0"/>
              <a:t>Assume link between nodes x, </a:t>
            </a:r>
            <a:r>
              <a:rPr lang="en-US" dirty="0"/>
              <a:t>y</a:t>
            </a:r>
            <a:r>
              <a:rPr lang="en-US" dirty="0" smtClean="0"/>
              <a:t> has cost c(</a:t>
            </a:r>
            <a:r>
              <a:rPr lang="en-US" dirty="0" err="1" smtClean="0"/>
              <a:t>x,y</a:t>
            </a:r>
            <a:r>
              <a:rPr lang="en-US" dirty="0" smtClean="0"/>
              <a:t>)</a:t>
            </a:r>
          </a:p>
          <a:p>
            <a:pPr lvl="8"/>
            <a:endParaRPr lang="en-US" dirty="0" smtClean="0"/>
          </a:p>
          <a:p>
            <a:r>
              <a:rPr lang="en-US" dirty="0" smtClean="0"/>
              <a:t>Node u finds minimal cost paths using the following:</a:t>
            </a:r>
          </a:p>
          <a:p>
            <a:pPr lvl="8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Nbrs</a:t>
            </a:r>
            <a:r>
              <a:rPr lang="en-US" dirty="0" smtClean="0"/>
              <a:t> w tell me their distances to all nodes v</a:t>
            </a:r>
          </a:p>
          <a:p>
            <a:pPr marL="863600" lvl="1" indent="-514350"/>
            <a:r>
              <a:rPr lang="en-US" dirty="0" smtClean="0"/>
              <a:t>Node w gives me a “distance vector” d(w, v) for all v</a:t>
            </a:r>
          </a:p>
          <a:p>
            <a:pPr marL="863600" lvl="1" indent="-514350"/>
            <a:r>
              <a:rPr lang="en-US" dirty="0" smtClean="0"/>
              <a:t>“Distance” means total cost over path</a:t>
            </a:r>
          </a:p>
          <a:p>
            <a:pPr marL="2540000" lvl="6" indent="-34290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My cost to a given destination v is then:</a:t>
            </a:r>
          </a:p>
          <a:p>
            <a:pPr marL="863600" lvl="1" indent="-514350"/>
            <a:r>
              <a:rPr lang="en-US" dirty="0"/>
              <a:t>d</a:t>
            </a:r>
            <a:r>
              <a:rPr lang="en-US" dirty="0" smtClean="0"/>
              <a:t>(</a:t>
            </a:r>
            <a:r>
              <a:rPr lang="en-US" dirty="0" err="1" smtClean="0"/>
              <a:t>u,v</a:t>
            </a:r>
            <a:r>
              <a:rPr lang="en-US" dirty="0" smtClean="0"/>
              <a:t>) = Min</a:t>
            </a:r>
            <a:r>
              <a:rPr lang="en-US" baseline="-25000" dirty="0" smtClean="0"/>
              <a:t>(</a:t>
            </a:r>
            <a:r>
              <a:rPr lang="en-US" baseline="-25000" dirty="0" err="1" smtClean="0"/>
              <a:t>nbrs</a:t>
            </a:r>
            <a:r>
              <a:rPr lang="en-US" baseline="-25000" dirty="0" smtClean="0"/>
              <a:t> w) </a:t>
            </a:r>
            <a:r>
              <a:rPr lang="en-US" dirty="0" smtClean="0"/>
              <a:t>[c(</a:t>
            </a:r>
            <a:r>
              <a:rPr lang="en-US" dirty="0" err="1" smtClean="0"/>
              <a:t>u,w</a:t>
            </a:r>
            <a:r>
              <a:rPr lang="en-US" dirty="0" smtClean="0"/>
              <a:t>) + d(</a:t>
            </a:r>
            <a:r>
              <a:rPr lang="en-US" dirty="0" err="1" smtClean="0"/>
              <a:t>w,v</a:t>
            </a:r>
            <a:r>
              <a:rPr lang="en-US" dirty="0" smtClean="0"/>
              <a:t>)]</a:t>
            </a:r>
          </a:p>
          <a:p>
            <a:pPr marL="2540000" lvl="6" indent="-34290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 tell my </a:t>
            </a:r>
            <a:r>
              <a:rPr lang="en-US" dirty="0" err="1" smtClean="0"/>
              <a:t>nbrs</a:t>
            </a:r>
            <a:r>
              <a:rPr lang="en-US" dirty="0" smtClean="0"/>
              <a:t> about d(</a:t>
            </a:r>
            <a:r>
              <a:rPr lang="en-US" dirty="0" err="1" smtClean="0"/>
              <a:t>u,v</a:t>
            </a:r>
            <a:r>
              <a:rPr lang="en-US" dirty="0" smtClean="0"/>
              <a:t>) and repeat this process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40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0481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0" name="Shape 2360"/>
          <p:cNvSpPr/>
          <p:nvPr/>
        </p:nvSpPr>
        <p:spPr>
          <a:xfrm flipH="1">
            <a:off x="2138312" y="2749590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61" name="Shape 2361"/>
          <p:cNvSpPr/>
          <p:nvPr/>
        </p:nvSpPr>
        <p:spPr>
          <a:xfrm>
            <a:off x="2205629" y="3758769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62" name="Shape 2362"/>
          <p:cNvSpPr/>
          <p:nvPr/>
        </p:nvSpPr>
        <p:spPr>
          <a:xfrm>
            <a:off x="4752606" y="2749590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Three Node Network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63" name="Shape 236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41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364" name="Shape 2364"/>
          <p:cNvSpPr/>
          <p:nvPr/>
        </p:nvSpPr>
        <p:spPr>
          <a:xfrm>
            <a:off x="1732360" y="3366492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365" name="Shape 2365"/>
          <p:cNvSpPr/>
          <p:nvPr/>
        </p:nvSpPr>
        <p:spPr>
          <a:xfrm>
            <a:off x="6866930" y="3366492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366" name="Shape 2366"/>
          <p:cNvSpPr/>
          <p:nvPr/>
        </p:nvSpPr>
        <p:spPr>
          <a:xfrm>
            <a:off x="4339828" y="243780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367" name="Shape 2367"/>
          <p:cNvSpPr/>
          <p:nvPr/>
        </p:nvSpPr>
        <p:spPr>
          <a:xfrm>
            <a:off x="4473773" y="3228230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368" name="Shape 2368"/>
          <p:cNvSpPr/>
          <p:nvPr/>
        </p:nvSpPr>
        <p:spPr>
          <a:xfrm>
            <a:off x="2946797" y="2598687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2369" name="Shape 2369"/>
          <p:cNvSpPr/>
          <p:nvPr/>
        </p:nvSpPr>
        <p:spPr>
          <a:xfrm>
            <a:off x="5920383" y="2598687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grpSp>
        <p:nvGrpSpPr>
          <p:cNvPr id="2373" name="Group 2373"/>
          <p:cNvGrpSpPr/>
          <p:nvPr/>
        </p:nvGrpSpPr>
        <p:grpSpPr>
          <a:xfrm>
            <a:off x="1428750" y="1750219"/>
            <a:ext cx="910828" cy="464344"/>
            <a:chOff x="0" y="0"/>
            <a:chExt cx="1295400" cy="660400"/>
          </a:xfrm>
        </p:grpSpPr>
        <p:sp>
          <p:nvSpPr>
            <p:cNvPr id="2370" name="Shape 2370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2371" name="Shape 2371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372" name="Shape 2372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374" name="Shape 2374"/>
          <p:cNvSpPr/>
          <p:nvPr/>
        </p:nvSpPr>
        <p:spPr>
          <a:xfrm rot="16200000">
            <a:off x="-122783" y="1609577"/>
            <a:ext cx="89743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2375" name="Shape 2375"/>
          <p:cNvSpPr/>
          <p:nvPr/>
        </p:nvSpPr>
        <p:spPr>
          <a:xfrm>
            <a:off x="1763613" y="468808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grpSp>
        <p:nvGrpSpPr>
          <p:cNvPr id="2388" name="Group 2388"/>
          <p:cNvGrpSpPr/>
          <p:nvPr/>
        </p:nvGrpSpPr>
        <p:grpSpPr>
          <a:xfrm>
            <a:off x="571500" y="901899"/>
            <a:ext cx="2107406" cy="1625203"/>
            <a:chOff x="0" y="0"/>
            <a:chExt cx="2997200" cy="2311400"/>
          </a:xfrm>
        </p:grpSpPr>
        <p:sp>
          <p:nvSpPr>
            <p:cNvPr id="2376" name="Shape 2376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2377" name="Shape 2377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2378" name="Shape 2378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379" name="Shape 2379"/>
            <p:cNvSpPr/>
            <p:nvPr/>
          </p:nvSpPr>
          <p:spPr>
            <a:xfrm flipV="1">
              <a:off x="904605" y="139584"/>
              <a:ext cx="983" cy="204672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380" name="Shape 2380"/>
            <p:cNvSpPr/>
            <p:nvPr/>
          </p:nvSpPr>
          <p:spPr>
            <a:xfrm>
              <a:off x="330200" y="6350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2381" name="Shape 2381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2382" name="Shape 2382"/>
            <p:cNvSpPr/>
            <p:nvPr/>
          </p:nvSpPr>
          <p:spPr>
            <a:xfrm>
              <a:off x="11938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383" name="Shape 2383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2384" name="Shape 2384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2385" name="Shape 2385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2386" name="Shape 2386"/>
            <p:cNvSpPr/>
            <p:nvPr/>
          </p:nvSpPr>
          <p:spPr>
            <a:xfrm>
              <a:off x="17399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2387" name="Shape 2387"/>
            <p:cNvSpPr/>
            <p:nvPr/>
          </p:nvSpPr>
          <p:spPr>
            <a:xfrm>
              <a:off x="22606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</p:grpSp>
      <p:sp>
        <p:nvSpPr>
          <p:cNvPr id="2389" name="Shape 2389"/>
          <p:cNvSpPr/>
          <p:nvPr/>
        </p:nvSpPr>
        <p:spPr>
          <a:xfrm>
            <a:off x="1410891" y="207168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2390" name="Shape 2390"/>
          <p:cNvSpPr/>
          <p:nvPr/>
        </p:nvSpPr>
        <p:spPr>
          <a:xfrm>
            <a:off x="1821656" y="207168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391" name="Shape 2391"/>
          <p:cNvSpPr/>
          <p:nvPr/>
        </p:nvSpPr>
        <p:spPr>
          <a:xfrm>
            <a:off x="2196703" y="2071687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392" name="Shape 2392"/>
          <p:cNvSpPr/>
          <p:nvPr/>
        </p:nvSpPr>
        <p:spPr>
          <a:xfrm flipH="1" flipV="1">
            <a:off x="2160984" y="1518047"/>
            <a:ext cx="291787" cy="315809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93" name="Shape 2393"/>
          <p:cNvSpPr/>
          <p:nvPr/>
        </p:nvSpPr>
        <p:spPr>
          <a:xfrm flipH="1" flipV="1">
            <a:off x="1803797" y="1518047"/>
            <a:ext cx="648975" cy="686077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94" name="Shape 2394"/>
          <p:cNvSpPr/>
          <p:nvPr/>
        </p:nvSpPr>
        <p:spPr>
          <a:xfrm>
            <a:off x="1207550" y="4363524"/>
            <a:ext cx="1484339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 smtClean="0">
                <a:latin typeface="+mn-lt"/>
                <a:ea typeface="+mn-ea"/>
                <a:sym typeface="Calibri"/>
              </a:rPr>
              <a:t>d(</a:t>
            </a:r>
            <a:r>
              <a:rPr lang="en-US" sz="2531" smtClean="0">
                <a:latin typeface="+mn-lt"/>
                <a:ea typeface="+mn-ea"/>
                <a:sym typeface="Calibri"/>
              </a:rPr>
              <a:t>x,</a:t>
            </a:r>
            <a:r>
              <a:rPr sz="2531" smtClean="0">
                <a:latin typeface="+mn-lt"/>
                <a:ea typeface="+mn-ea"/>
                <a:sym typeface="Calibri"/>
              </a:rPr>
              <a:t>z</a:t>
            </a:r>
            <a:r>
              <a:rPr sz="2531">
                <a:latin typeface="+mn-lt"/>
                <a:ea typeface="+mn-ea"/>
                <a:sym typeface="Calibri"/>
              </a:rPr>
              <a:t>) = </a:t>
            </a:r>
          </a:p>
        </p:txBody>
      </p:sp>
      <p:sp>
        <p:nvSpPr>
          <p:cNvPr id="2395" name="Shape 2395"/>
          <p:cNvSpPr/>
          <p:nvPr/>
        </p:nvSpPr>
        <p:spPr>
          <a:xfrm>
            <a:off x="3276895" y="4381384"/>
            <a:ext cx="1500188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3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/>
            </a:pPr>
            <a:r>
              <a:rPr sz="2531"/>
              <a:t>cost(x,z),</a:t>
            </a:r>
          </a:p>
        </p:txBody>
      </p:sp>
      <p:sp>
        <p:nvSpPr>
          <p:cNvPr id="2396" name="Shape 2396"/>
          <p:cNvSpPr/>
          <p:nvPr/>
        </p:nvSpPr>
        <p:spPr>
          <a:xfrm>
            <a:off x="3284786" y="4935024"/>
            <a:ext cx="268823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l">
              <a:defRPr sz="1800"/>
            </a:pPr>
            <a:r>
              <a:rPr sz="2531" dirty="0">
                <a:latin typeface="+mn-lt"/>
                <a:ea typeface="+mn-ea"/>
                <a:sym typeface="Calibri"/>
              </a:rPr>
              <a:t>cost(x,y) + </a:t>
            </a:r>
            <a:r>
              <a:rPr sz="2531" dirty="0" smtClean="0">
                <a:latin typeface="+mn-lt"/>
                <a:ea typeface="+mn-ea"/>
                <a:sym typeface="Calibri"/>
              </a:rPr>
              <a:t>d(</a:t>
            </a:r>
            <a:r>
              <a:rPr lang="en-US" sz="2531" dirty="0" smtClean="0">
                <a:latin typeface="+mn-lt"/>
                <a:ea typeface="+mn-ea"/>
                <a:sym typeface="Calibri"/>
              </a:rPr>
              <a:t>y,</a:t>
            </a:r>
            <a:r>
              <a:rPr sz="2531" dirty="0" smtClean="0">
                <a:latin typeface="+mn-lt"/>
                <a:ea typeface="+mn-ea"/>
                <a:sym typeface="Calibri"/>
              </a:rPr>
              <a:t>z) </a:t>
            </a:r>
            <a:endParaRPr sz="2531" dirty="0">
              <a:latin typeface="+mn-lt"/>
              <a:ea typeface="+mn-ea"/>
              <a:sym typeface="Calibri"/>
            </a:endParaRPr>
          </a:p>
        </p:txBody>
      </p:sp>
      <p:sp>
        <p:nvSpPr>
          <p:cNvPr id="2397" name="Shape 2397"/>
          <p:cNvSpPr/>
          <p:nvPr/>
        </p:nvSpPr>
        <p:spPr>
          <a:xfrm>
            <a:off x="2450794" y="4381384"/>
            <a:ext cx="775854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/>
            </a:pPr>
            <a:r>
              <a:rPr sz="2531" dirty="0"/>
              <a:t>min{</a:t>
            </a:r>
          </a:p>
        </p:txBody>
      </p:sp>
      <p:sp>
        <p:nvSpPr>
          <p:cNvPr id="2398" name="Shape 2398"/>
          <p:cNvSpPr/>
          <p:nvPr/>
        </p:nvSpPr>
        <p:spPr>
          <a:xfrm>
            <a:off x="5828449" y="4935023"/>
            <a:ext cx="103848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/>
            </a:pPr>
            <a:r>
              <a:rPr sz="2531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2897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1000"/>
                                        <p:tgtEl>
                                          <p:spTgt spid="2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4" dur="1000"/>
                                        <p:tgtEl>
                                          <p:spTgt spid="2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2" grpId="0" animBg="1" advAuto="0"/>
      <p:bldP spid="2393" grpId="0" animBg="1" advAuto="0"/>
      <p:bldP spid="2394" grpId="0" animBg="1" advAuto="0"/>
      <p:bldP spid="2395" grpId="0" animBg="1" advAuto="0"/>
      <p:bldP spid="2396" grpId="0" animBg="1" advAuto="0"/>
      <p:bldP spid="2397" grpId="0" animBg="1" advAuto="0"/>
      <p:bldP spid="2398" grpId="0" animBg="1" advAuto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0" name="Shape 2360"/>
          <p:cNvSpPr/>
          <p:nvPr/>
        </p:nvSpPr>
        <p:spPr>
          <a:xfrm flipH="1">
            <a:off x="2138312" y="2749590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61" name="Shape 2361"/>
          <p:cNvSpPr/>
          <p:nvPr/>
        </p:nvSpPr>
        <p:spPr>
          <a:xfrm>
            <a:off x="2205629" y="3758769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62" name="Shape 2362"/>
          <p:cNvSpPr/>
          <p:nvPr/>
        </p:nvSpPr>
        <p:spPr>
          <a:xfrm>
            <a:off x="4752606" y="2749590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Three Node Network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63" name="Shape 236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42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364" name="Shape 2364"/>
          <p:cNvSpPr/>
          <p:nvPr/>
        </p:nvSpPr>
        <p:spPr>
          <a:xfrm>
            <a:off x="1732360" y="3366492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365" name="Shape 2365"/>
          <p:cNvSpPr/>
          <p:nvPr/>
        </p:nvSpPr>
        <p:spPr>
          <a:xfrm>
            <a:off x="6866930" y="3366492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366" name="Shape 2366"/>
          <p:cNvSpPr/>
          <p:nvPr/>
        </p:nvSpPr>
        <p:spPr>
          <a:xfrm>
            <a:off x="4339828" y="243780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367" name="Shape 2367"/>
          <p:cNvSpPr/>
          <p:nvPr/>
        </p:nvSpPr>
        <p:spPr>
          <a:xfrm>
            <a:off x="4473773" y="3228230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368" name="Shape 2368"/>
          <p:cNvSpPr/>
          <p:nvPr/>
        </p:nvSpPr>
        <p:spPr>
          <a:xfrm>
            <a:off x="2946797" y="2598687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2369" name="Shape 2369"/>
          <p:cNvSpPr/>
          <p:nvPr/>
        </p:nvSpPr>
        <p:spPr>
          <a:xfrm>
            <a:off x="5920383" y="2598687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grpSp>
        <p:nvGrpSpPr>
          <p:cNvPr id="2373" name="Group 2373"/>
          <p:cNvGrpSpPr/>
          <p:nvPr/>
        </p:nvGrpSpPr>
        <p:grpSpPr>
          <a:xfrm>
            <a:off x="1428750" y="1750219"/>
            <a:ext cx="910828" cy="464344"/>
            <a:chOff x="0" y="0"/>
            <a:chExt cx="1295400" cy="660400"/>
          </a:xfrm>
        </p:grpSpPr>
        <p:sp>
          <p:nvSpPr>
            <p:cNvPr id="2370" name="Shape 2370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2371" name="Shape 2371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372" name="Shape 2372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374" name="Shape 2374"/>
          <p:cNvSpPr/>
          <p:nvPr/>
        </p:nvSpPr>
        <p:spPr>
          <a:xfrm rot="16200000">
            <a:off x="-122783" y="1609577"/>
            <a:ext cx="89743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2375" name="Shape 2375"/>
          <p:cNvSpPr/>
          <p:nvPr/>
        </p:nvSpPr>
        <p:spPr>
          <a:xfrm>
            <a:off x="1763613" y="468808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grpSp>
        <p:nvGrpSpPr>
          <p:cNvPr id="2388" name="Group 2388"/>
          <p:cNvGrpSpPr/>
          <p:nvPr/>
        </p:nvGrpSpPr>
        <p:grpSpPr>
          <a:xfrm>
            <a:off x="571500" y="901899"/>
            <a:ext cx="2107406" cy="1625203"/>
            <a:chOff x="0" y="0"/>
            <a:chExt cx="2997200" cy="2311400"/>
          </a:xfrm>
        </p:grpSpPr>
        <p:sp>
          <p:nvSpPr>
            <p:cNvPr id="2376" name="Shape 2376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2377" name="Shape 2377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2378" name="Shape 2378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379" name="Shape 2379"/>
            <p:cNvSpPr/>
            <p:nvPr/>
          </p:nvSpPr>
          <p:spPr>
            <a:xfrm flipV="1">
              <a:off x="904605" y="139584"/>
              <a:ext cx="983" cy="204672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380" name="Shape 2380"/>
            <p:cNvSpPr/>
            <p:nvPr/>
          </p:nvSpPr>
          <p:spPr>
            <a:xfrm>
              <a:off x="330200" y="6350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2381" name="Shape 2381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2382" name="Shape 2382"/>
            <p:cNvSpPr/>
            <p:nvPr/>
          </p:nvSpPr>
          <p:spPr>
            <a:xfrm>
              <a:off x="11938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383" name="Shape 2383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2384" name="Shape 2384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2385" name="Shape 2385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2386" name="Shape 2386"/>
            <p:cNvSpPr/>
            <p:nvPr/>
          </p:nvSpPr>
          <p:spPr>
            <a:xfrm>
              <a:off x="17399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2387" name="Shape 2387"/>
            <p:cNvSpPr/>
            <p:nvPr/>
          </p:nvSpPr>
          <p:spPr>
            <a:xfrm>
              <a:off x="22606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3</a:t>
              </a:r>
              <a:endParaRPr sz="2531" dirty="0"/>
            </a:p>
          </p:txBody>
        </p:sp>
      </p:grpSp>
      <p:sp>
        <p:nvSpPr>
          <p:cNvPr id="2389" name="Shape 2389"/>
          <p:cNvSpPr/>
          <p:nvPr/>
        </p:nvSpPr>
        <p:spPr>
          <a:xfrm>
            <a:off x="1410891" y="207168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dirty="0"/>
              <a:t>7</a:t>
            </a:r>
            <a:endParaRPr sz="2531" dirty="0"/>
          </a:p>
        </p:txBody>
      </p:sp>
      <p:sp>
        <p:nvSpPr>
          <p:cNvPr id="2390" name="Shape 2390"/>
          <p:cNvSpPr/>
          <p:nvPr/>
        </p:nvSpPr>
        <p:spPr>
          <a:xfrm>
            <a:off x="1821656" y="207168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391" name="Shape 2391"/>
          <p:cNvSpPr/>
          <p:nvPr/>
        </p:nvSpPr>
        <p:spPr>
          <a:xfrm>
            <a:off x="2196703" y="2071687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393" name="Shape 2393"/>
          <p:cNvSpPr/>
          <p:nvPr/>
        </p:nvSpPr>
        <p:spPr>
          <a:xfrm flipH="1" flipV="1">
            <a:off x="1803797" y="1518047"/>
            <a:ext cx="648975" cy="686077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94" name="Shape 2394"/>
          <p:cNvSpPr/>
          <p:nvPr/>
        </p:nvSpPr>
        <p:spPr>
          <a:xfrm>
            <a:off x="1207550" y="4363524"/>
            <a:ext cx="1484339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 smtClean="0">
                <a:latin typeface="+mn-lt"/>
                <a:ea typeface="+mn-ea"/>
                <a:sym typeface="Calibri"/>
              </a:rPr>
              <a:t>d(</a:t>
            </a:r>
            <a:r>
              <a:rPr lang="en-US" sz="2531" smtClean="0">
                <a:latin typeface="+mn-lt"/>
                <a:ea typeface="+mn-ea"/>
                <a:sym typeface="Calibri"/>
              </a:rPr>
              <a:t>x,</a:t>
            </a:r>
            <a:r>
              <a:rPr sz="2531" smtClean="0">
                <a:latin typeface="+mn-lt"/>
                <a:ea typeface="+mn-ea"/>
                <a:sym typeface="Calibri"/>
              </a:rPr>
              <a:t>z</a:t>
            </a:r>
            <a:r>
              <a:rPr sz="2531">
                <a:latin typeface="+mn-lt"/>
                <a:ea typeface="+mn-ea"/>
                <a:sym typeface="Calibri"/>
              </a:rPr>
              <a:t>) = </a:t>
            </a:r>
          </a:p>
        </p:txBody>
      </p:sp>
      <p:sp>
        <p:nvSpPr>
          <p:cNvPr id="2395" name="Shape 2395"/>
          <p:cNvSpPr/>
          <p:nvPr/>
        </p:nvSpPr>
        <p:spPr>
          <a:xfrm>
            <a:off x="3276895" y="4381384"/>
            <a:ext cx="1500188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3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/>
            </a:pPr>
            <a:r>
              <a:rPr sz="2531"/>
              <a:t>cost(x,z),</a:t>
            </a:r>
          </a:p>
        </p:txBody>
      </p:sp>
      <p:sp>
        <p:nvSpPr>
          <p:cNvPr id="2396" name="Shape 2396"/>
          <p:cNvSpPr/>
          <p:nvPr/>
        </p:nvSpPr>
        <p:spPr>
          <a:xfrm>
            <a:off x="3284786" y="4935024"/>
            <a:ext cx="268823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l">
              <a:defRPr sz="1800"/>
            </a:pPr>
            <a:r>
              <a:rPr sz="2531" dirty="0">
                <a:latin typeface="+mn-lt"/>
                <a:ea typeface="+mn-ea"/>
                <a:sym typeface="Calibri"/>
              </a:rPr>
              <a:t>cost(x,y) + </a:t>
            </a:r>
            <a:r>
              <a:rPr sz="2531" dirty="0" smtClean="0">
                <a:latin typeface="+mn-lt"/>
                <a:ea typeface="+mn-ea"/>
                <a:sym typeface="Calibri"/>
              </a:rPr>
              <a:t>d(</a:t>
            </a:r>
            <a:r>
              <a:rPr lang="en-US" sz="2531" dirty="0" smtClean="0">
                <a:latin typeface="+mn-lt"/>
                <a:ea typeface="+mn-ea"/>
                <a:sym typeface="Calibri"/>
              </a:rPr>
              <a:t>y,</a:t>
            </a:r>
            <a:r>
              <a:rPr sz="2531" dirty="0" smtClean="0">
                <a:latin typeface="+mn-lt"/>
                <a:ea typeface="+mn-ea"/>
                <a:sym typeface="Calibri"/>
              </a:rPr>
              <a:t>z) </a:t>
            </a:r>
            <a:endParaRPr sz="2531" dirty="0">
              <a:latin typeface="+mn-lt"/>
              <a:ea typeface="+mn-ea"/>
              <a:sym typeface="Calibri"/>
            </a:endParaRPr>
          </a:p>
        </p:txBody>
      </p:sp>
      <p:sp>
        <p:nvSpPr>
          <p:cNvPr id="2397" name="Shape 2397"/>
          <p:cNvSpPr/>
          <p:nvPr/>
        </p:nvSpPr>
        <p:spPr>
          <a:xfrm>
            <a:off x="2450794" y="4381384"/>
            <a:ext cx="775854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/>
            </a:pPr>
            <a:r>
              <a:rPr sz="2531" dirty="0"/>
              <a:t>min{</a:t>
            </a:r>
          </a:p>
        </p:txBody>
      </p:sp>
      <p:sp>
        <p:nvSpPr>
          <p:cNvPr id="2398" name="Shape 2398"/>
          <p:cNvSpPr/>
          <p:nvPr/>
        </p:nvSpPr>
        <p:spPr>
          <a:xfrm>
            <a:off x="5828449" y="4935023"/>
            <a:ext cx="103848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/>
            </a:pPr>
            <a:r>
              <a:rPr sz="2531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21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Shape 2402"/>
          <p:cNvSpPr/>
          <p:nvPr/>
        </p:nvSpPr>
        <p:spPr>
          <a:xfrm>
            <a:off x="3205758" y="1214438"/>
            <a:ext cx="4598789" cy="2553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D6D6D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403" name="Shape 2403"/>
          <p:cNvSpPr/>
          <p:nvPr/>
        </p:nvSpPr>
        <p:spPr>
          <a:xfrm flipH="1">
            <a:off x="1298922" y="1606590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404" name="Shape 2404"/>
          <p:cNvSpPr/>
          <p:nvPr/>
        </p:nvSpPr>
        <p:spPr>
          <a:xfrm>
            <a:off x="1250153" y="2633628"/>
            <a:ext cx="2372031" cy="74707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Generally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05" name="Shape 240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43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406" name="Shape 2406"/>
          <p:cNvSpPr/>
          <p:nvPr/>
        </p:nvSpPr>
        <p:spPr>
          <a:xfrm>
            <a:off x="3500438" y="129480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407" name="Shape 2407"/>
          <p:cNvSpPr/>
          <p:nvPr/>
        </p:nvSpPr>
        <p:spPr>
          <a:xfrm>
            <a:off x="2437805" y="204058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408" name="Shape 2408"/>
          <p:cNvSpPr/>
          <p:nvPr/>
        </p:nvSpPr>
        <p:spPr>
          <a:xfrm>
            <a:off x="2107406" y="1455687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2409" name="Shape 2409"/>
          <p:cNvSpPr/>
          <p:nvPr/>
        </p:nvSpPr>
        <p:spPr>
          <a:xfrm>
            <a:off x="1088085" y="4220648"/>
            <a:ext cx="12872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r>
              <a:rPr sz="2531" smtClean="0">
                <a:latin typeface="+mn-lt"/>
                <a:ea typeface="+mn-ea"/>
                <a:sym typeface="Calibri"/>
              </a:rPr>
              <a:t>d(</a:t>
            </a:r>
            <a:r>
              <a:rPr lang="en-US" sz="2531" smtClean="0">
                <a:latin typeface="+mn-lt"/>
                <a:ea typeface="+mn-ea"/>
                <a:sym typeface="Calibri"/>
              </a:rPr>
              <a:t>x,</a:t>
            </a:r>
            <a:r>
              <a:rPr sz="2531" smtClean="0">
                <a:latin typeface="+mn-lt"/>
                <a:ea typeface="+mn-ea"/>
                <a:sym typeface="Calibri"/>
              </a:rPr>
              <a:t>z) </a:t>
            </a:r>
            <a:r>
              <a:rPr sz="2531" dirty="0">
                <a:latin typeface="+mn-lt"/>
                <a:ea typeface="+mn-ea"/>
                <a:sym typeface="Calibri"/>
              </a:rPr>
              <a:t>= </a:t>
            </a:r>
          </a:p>
        </p:txBody>
      </p:sp>
      <p:sp>
        <p:nvSpPr>
          <p:cNvPr id="2410" name="Shape 2410"/>
          <p:cNvSpPr/>
          <p:nvPr/>
        </p:nvSpPr>
        <p:spPr>
          <a:xfrm>
            <a:off x="3187598" y="4229579"/>
            <a:ext cx="2875360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lvl="0" algn="l">
              <a:defRPr sz="1800"/>
            </a:pPr>
            <a:r>
              <a:rPr sz="2531" dirty="0">
                <a:latin typeface="+mn-lt"/>
                <a:ea typeface="+mn-ea"/>
                <a:sym typeface="Calibri"/>
              </a:rPr>
              <a:t>cost(x,y) + </a:t>
            </a:r>
            <a:r>
              <a:rPr sz="2531" dirty="0" smtClean="0">
                <a:latin typeface="+mn-lt"/>
                <a:ea typeface="+mn-ea"/>
                <a:sym typeface="Calibri"/>
              </a:rPr>
              <a:t>d(</a:t>
            </a:r>
            <a:r>
              <a:rPr lang="en-US" sz="2531" dirty="0" smtClean="0">
                <a:latin typeface="+mn-lt"/>
                <a:ea typeface="+mn-ea"/>
                <a:sym typeface="Calibri"/>
              </a:rPr>
              <a:t>y,</a:t>
            </a:r>
            <a:r>
              <a:rPr sz="2531" dirty="0" smtClean="0">
                <a:latin typeface="+mn-lt"/>
                <a:ea typeface="+mn-ea"/>
                <a:sym typeface="Calibri"/>
              </a:rPr>
              <a:t>z</a:t>
            </a:r>
            <a:r>
              <a:rPr sz="2531" dirty="0">
                <a:latin typeface="+mn-lt"/>
                <a:ea typeface="+mn-ea"/>
                <a:sym typeface="Calibri"/>
              </a:rPr>
              <a:t>),</a:t>
            </a:r>
          </a:p>
        </p:txBody>
      </p:sp>
      <p:sp>
        <p:nvSpPr>
          <p:cNvPr id="2411" name="Shape 2411"/>
          <p:cNvSpPr/>
          <p:nvPr/>
        </p:nvSpPr>
        <p:spPr>
          <a:xfrm>
            <a:off x="3186560" y="4774290"/>
            <a:ext cx="2875360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lvl="0" algn="l">
              <a:defRPr sz="1800"/>
            </a:pPr>
            <a:r>
              <a:rPr sz="2531" dirty="0">
                <a:latin typeface="+mn-lt"/>
                <a:ea typeface="+mn-ea"/>
                <a:sym typeface="Calibri"/>
              </a:rPr>
              <a:t>cost(x,u) + </a:t>
            </a:r>
            <a:r>
              <a:rPr sz="2531" dirty="0" smtClean="0">
                <a:latin typeface="+mn-lt"/>
                <a:ea typeface="+mn-ea"/>
                <a:sym typeface="Calibri"/>
              </a:rPr>
              <a:t>d(</a:t>
            </a:r>
            <a:r>
              <a:rPr lang="en-US" sz="2531" dirty="0" smtClean="0">
                <a:latin typeface="+mn-lt"/>
                <a:ea typeface="+mn-ea"/>
                <a:sym typeface="Calibri"/>
              </a:rPr>
              <a:t>u,</a:t>
            </a:r>
            <a:r>
              <a:rPr sz="2531" dirty="0" smtClean="0">
                <a:latin typeface="+mn-lt"/>
                <a:ea typeface="+mn-ea"/>
                <a:sym typeface="Calibri"/>
              </a:rPr>
              <a:t>z</a:t>
            </a:r>
            <a:r>
              <a:rPr sz="2531" dirty="0">
                <a:latin typeface="+mn-lt"/>
                <a:ea typeface="+mn-ea"/>
                <a:sym typeface="Calibri"/>
              </a:rPr>
              <a:t>), </a:t>
            </a:r>
          </a:p>
        </p:txBody>
      </p:sp>
      <p:sp>
        <p:nvSpPr>
          <p:cNvPr id="2412" name="Shape 2412"/>
          <p:cNvSpPr/>
          <p:nvPr/>
        </p:nvSpPr>
        <p:spPr>
          <a:xfrm>
            <a:off x="2397216" y="4220649"/>
            <a:ext cx="775854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/>
            </a:pPr>
            <a:r>
              <a:rPr sz="2531"/>
              <a:t>min{</a:t>
            </a:r>
          </a:p>
        </p:txBody>
      </p:sp>
      <p:sp>
        <p:nvSpPr>
          <p:cNvPr id="2413" name="Shape 2413"/>
          <p:cNvSpPr/>
          <p:nvPr/>
        </p:nvSpPr>
        <p:spPr>
          <a:xfrm>
            <a:off x="6061920" y="5318686"/>
            <a:ext cx="198773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/>
            </a:pPr>
            <a:r>
              <a:rPr sz="2531"/>
              <a:t>}</a:t>
            </a:r>
          </a:p>
        </p:txBody>
      </p:sp>
      <p:sp>
        <p:nvSpPr>
          <p:cNvPr id="2414" name="Shape 2414"/>
          <p:cNvSpPr/>
          <p:nvPr/>
        </p:nvSpPr>
        <p:spPr>
          <a:xfrm>
            <a:off x="3500438" y="316111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w</a:t>
            </a:r>
          </a:p>
        </p:txBody>
      </p:sp>
      <p:sp>
        <p:nvSpPr>
          <p:cNvPr id="2415" name="Shape 2415"/>
          <p:cNvSpPr/>
          <p:nvPr/>
        </p:nvSpPr>
        <p:spPr>
          <a:xfrm flipV="1">
            <a:off x="1330508" y="2496768"/>
            <a:ext cx="1937508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416" name="Shape 2416"/>
          <p:cNvSpPr/>
          <p:nvPr/>
        </p:nvSpPr>
        <p:spPr>
          <a:xfrm>
            <a:off x="892969" y="2223492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417" name="Shape 2417"/>
          <p:cNvSpPr/>
          <p:nvPr/>
        </p:nvSpPr>
        <p:spPr>
          <a:xfrm>
            <a:off x="3089672" y="2232422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929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u</a:t>
            </a:r>
          </a:p>
        </p:txBody>
      </p:sp>
      <p:sp>
        <p:nvSpPr>
          <p:cNvPr id="2418" name="Shape 2418"/>
          <p:cNvSpPr/>
          <p:nvPr/>
        </p:nvSpPr>
        <p:spPr>
          <a:xfrm>
            <a:off x="2107406" y="2893367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419" name="Shape 2419"/>
          <p:cNvSpPr/>
          <p:nvPr/>
        </p:nvSpPr>
        <p:spPr>
          <a:xfrm>
            <a:off x="7366992" y="2232422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420" name="Shape 2420"/>
          <p:cNvSpPr/>
          <p:nvPr/>
        </p:nvSpPr>
        <p:spPr>
          <a:xfrm>
            <a:off x="3173070" y="5318686"/>
            <a:ext cx="334744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lvl="0" algn="l">
              <a:defRPr sz="1800"/>
            </a:pPr>
            <a:r>
              <a:rPr sz="2531" dirty="0">
                <a:latin typeface="+mn-lt"/>
                <a:ea typeface="+mn-ea"/>
                <a:sym typeface="Calibri"/>
              </a:rPr>
              <a:t>cost(x,w) + </a:t>
            </a:r>
            <a:r>
              <a:rPr sz="2531" dirty="0" smtClean="0">
                <a:latin typeface="+mn-lt"/>
                <a:ea typeface="+mn-ea"/>
                <a:sym typeface="Calibri"/>
              </a:rPr>
              <a:t>d(</a:t>
            </a:r>
            <a:r>
              <a:rPr lang="en-US" sz="2531" dirty="0" smtClean="0">
                <a:latin typeface="+mn-lt"/>
                <a:ea typeface="+mn-ea"/>
                <a:sym typeface="Calibri"/>
              </a:rPr>
              <a:t>w,</a:t>
            </a:r>
            <a:r>
              <a:rPr sz="2531" dirty="0" smtClean="0">
                <a:latin typeface="+mn-lt"/>
                <a:ea typeface="+mn-ea"/>
                <a:sym typeface="Calibri"/>
              </a:rPr>
              <a:t>z</a:t>
            </a:r>
            <a:r>
              <a:rPr sz="2531" dirty="0">
                <a:latin typeface="+mn-lt"/>
                <a:ea typeface="+mn-ea"/>
                <a:sym typeface="Calibri"/>
              </a:rPr>
              <a:t>) </a:t>
            </a:r>
          </a:p>
        </p:txBody>
      </p:sp>
      <p:sp>
        <p:nvSpPr>
          <p:cNvPr id="23" name="Shape 2442"/>
          <p:cNvSpPr/>
          <p:nvPr/>
        </p:nvSpPr>
        <p:spPr>
          <a:xfrm>
            <a:off x="501672" y="5996888"/>
            <a:ext cx="3955852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dirty="0"/>
              <a:t>Bellman-Ford equation</a:t>
            </a:r>
          </a:p>
        </p:txBody>
      </p:sp>
      <p:sp>
        <p:nvSpPr>
          <p:cNvPr id="24" name="Shape 2443"/>
          <p:cNvSpPr/>
          <p:nvPr/>
        </p:nvSpPr>
        <p:spPr>
          <a:xfrm flipH="1">
            <a:off x="1758521" y="5105400"/>
            <a:ext cx="1154730" cy="945478"/>
          </a:xfrm>
          <a:prstGeom prst="line">
            <a:avLst/>
          </a:prstGeom>
          <a:ln w="381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</p:spTree>
    <p:extLst>
      <p:ext uri="{BB962C8B-B14F-4D97-AF65-F5344CB8AC3E}">
        <p14:creationId xmlns:p14="http://schemas.microsoft.com/office/powerpoint/2010/main" val="104500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9" grpId="0" animBg="1" advAuto="0"/>
      <p:bldP spid="2410" grpId="0" animBg="1" advAuto="0"/>
      <p:bldP spid="2411" grpId="0" animBg="1" advAuto="0"/>
      <p:bldP spid="2412" grpId="0" animBg="1" advAuto="0"/>
      <p:bldP spid="2413" grpId="0" animBg="1" advAuto="0"/>
      <p:bldP spid="2420" grpId="0" animBg="1" advAuto="0"/>
      <p:bldP spid="23" grpId="0" animBg="1" advAuto="0"/>
      <p:bldP spid="24" grpId="0" animBg="1" advAuto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Algorithm to 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Algorithm:</a:t>
            </a:r>
          </a:p>
          <a:p>
            <a:pPr lvl="1"/>
            <a:r>
              <a:rPr lang="en-US" dirty="0" smtClean="0"/>
              <a:t>Nodes use Bellman-Ford to compute distances</a:t>
            </a:r>
          </a:p>
          <a:p>
            <a:pPr lvl="1"/>
            <a:endParaRPr lang="en-US" dirty="0"/>
          </a:p>
          <a:p>
            <a:r>
              <a:rPr lang="en-US" dirty="0" smtClean="0"/>
              <a:t>Protocol:</a:t>
            </a:r>
          </a:p>
          <a:p>
            <a:pPr lvl="1"/>
            <a:r>
              <a:rPr lang="en-US" dirty="0" smtClean="0"/>
              <a:t>Nodes exchange distance vectors</a:t>
            </a:r>
          </a:p>
          <a:p>
            <a:pPr lvl="1"/>
            <a:r>
              <a:rPr lang="en-US" dirty="0" smtClean="0"/>
              <a:t>Update their own routing tables</a:t>
            </a:r>
          </a:p>
          <a:p>
            <a:pPr lvl="1"/>
            <a:r>
              <a:rPr lang="en-US" dirty="0" smtClean="0"/>
              <a:t>And exchange again….</a:t>
            </a:r>
          </a:p>
          <a:p>
            <a:pPr lvl="1"/>
            <a:r>
              <a:rPr lang="en-US" dirty="0" smtClean="0"/>
              <a:t>Details: when to exchange, what to exchange, etc….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44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554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>
          <a:xfrm>
            <a:off x="5820249" y="5683098"/>
            <a:ext cx="2547582" cy="558594"/>
          </a:xfrm>
          <a:prstGeom prst="roundRect">
            <a:avLst/>
          </a:prstGeom>
          <a:solidFill>
            <a:schemeClr val="bg2">
              <a:lumMod val="90000"/>
              <a:alpha val="35000"/>
            </a:schemeClr>
          </a:solidFill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fontAlgn="auto" latinLnBrk="1">
              <a:spcBef>
                <a:spcPts val="0"/>
              </a:spcBef>
              <a:spcAft>
                <a:spcPts val="0"/>
              </a:spcAft>
            </a:pPr>
            <a:endParaRPr lang="en-US" sz="2812" b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559368" y="5049827"/>
            <a:ext cx="2547582" cy="558594"/>
          </a:xfrm>
          <a:prstGeom prst="roundRect">
            <a:avLst/>
          </a:prstGeom>
          <a:solidFill>
            <a:schemeClr val="bg2">
              <a:lumMod val="90000"/>
              <a:alpha val="35000"/>
            </a:schemeClr>
          </a:solidFill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fontAlgn="auto" latinLnBrk="1">
              <a:spcBef>
                <a:spcPts val="0"/>
              </a:spcBef>
              <a:spcAft>
                <a:spcPts val="0"/>
              </a:spcAft>
            </a:pPr>
            <a:endParaRPr lang="en-US" sz="2812" b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2" name="Rounded Rectangle 71"/>
          <p:cNvSpPr/>
          <p:nvPr/>
        </p:nvSpPr>
        <p:spPr>
          <a:xfrm>
            <a:off x="3254728" y="1351772"/>
            <a:ext cx="2547582" cy="558594"/>
          </a:xfrm>
          <a:prstGeom prst="roundRect">
            <a:avLst/>
          </a:prstGeom>
          <a:solidFill>
            <a:schemeClr val="bg2">
              <a:lumMod val="90000"/>
              <a:alpha val="35000"/>
            </a:schemeClr>
          </a:solidFill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fontAlgn="auto" latinLnBrk="1">
              <a:spcBef>
                <a:spcPts val="0"/>
              </a:spcBef>
              <a:spcAft>
                <a:spcPts val="0"/>
              </a:spcAft>
            </a:pPr>
            <a:endParaRPr lang="en-US" sz="2812" b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11" name="Shape 1211"/>
          <p:cNvSpPr/>
          <p:nvPr/>
        </p:nvSpPr>
        <p:spPr>
          <a:xfrm flipH="1">
            <a:off x="2040086" y="2812097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12" name="Shape 1212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13" name="Shape 1213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14" name="Shape 121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45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1215" name="Shape 1215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1216" name="Shape 1216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1217" name="Shape 1217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1218" name="Shape 1218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1219" name="Shape 1219"/>
          <p:cNvSpPr/>
          <p:nvPr/>
        </p:nvSpPr>
        <p:spPr>
          <a:xfrm>
            <a:off x="2848570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1220" name="Shape 1220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grpSp>
        <p:nvGrpSpPr>
          <p:cNvPr id="1239" name="Group 1239"/>
          <p:cNvGrpSpPr/>
          <p:nvPr/>
        </p:nvGrpSpPr>
        <p:grpSpPr>
          <a:xfrm>
            <a:off x="839391" y="4589859"/>
            <a:ext cx="2107406" cy="1625203"/>
            <a:chOff x="0" y="0"/>
            <a:chExt cx="2997200" cy="2311400"/>
          </a:xfrm>
        </p:grpSpPr>
        <p:sp>
          <p:nvSpPr>
            <p:cNvPr id="1221" name="Shape 1221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1222" name="Shape 1222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223" name="Shape 1223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224" name="Shape 1224"/>
            <p:cNvSpPr/>
            <p:nvPr/>
          </p:nvSpPr>
          <p:spPr>
            <a:xfrm flipV="1">
              <a:off x="904605" y="139584"/>
              <a:ext cx="983" cy="204672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225" name="Shape 1225"/>
            <p:cNvSpPr/>
            <p:nvPr/>
          </p:nvSpPr>
          <p:spPr>
            <a:xfrm>
              <a:off x="330200" y="6350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226" name="Shape 1226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227" name="Shape 1227"/>
            <p:cNvSpPr/>
            <p:nvPr/>
          </p:nvSpPr>
          <p:spPr>
            <a:xfrm>
              <a:off x="11938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228" name="Shape 1228"/>
            <p:cNvSpPr/>
            <p:nvPr/>
          </p:nvSpPr>
          <p:spPr>
            <a:xfrm>
              <a:off x="1257300" y="11303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-</a:t>
              </a:r>
            </a:p>
          </p:txBody>
        </p:sp>
        <p:sp>
          <p:nvSpPr>
            <p:cNvPr id="1229" name="Shape 1229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230" name="Shape 1230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231" name="Shape 1231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232" name="Shape 1232"/>
            <p:cNvSpPr/>
            <p:nvPr/>
          </p:nvSpPr>
          <p:spPr>
            <a:xfrm>
              <a:off x="17399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233" name="Shape 1233"/>
            <p:cNvSpPr/>
            <p:nvPr/>
          </p:nvSpPr>
          <p:spPr>
            <a:xfrm>
              <a:off x="22606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234" name="Shape 1234"/>
            <p:cNvSpPr/>
            <p:nvPr/>
          </p:nvSpPr>
          <p:spPr>
            <a:xfrm>
              <a:off x="1816100" y="11303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-</a:t>
              </a:r>
            </a:p>
          </p:txBody>
        </p:sp>
        <p:sp>
          <p:nvSpPr>
            <p:cNvPr id="1235" name="Shape 1235"/>
            <p:cNvSpPr/>
            <p:nvPr/>
          </p:nvSpPr>
          <p:spPr>
            <a:xfrm>
              <a:off x="2349500" y="113030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-</a:t>
              </a:r>
            </a:p>
          </p:txBody>
        </p:sp>
        <p:sp>
          <p:nvSpPr>
            <p:cNvPr id="1236" name="Shape 1236"/>
            <p:cNvSpPr/>
            <p:nvPr/>
          </p:nvSpPr>
          <p:spPr>
            <a:xfrm>
              <a:off x="1270000" y="16002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-</a:t>
              </a:r>
            </a:p>
          </p:txBody>
        </p:sp>
        <p:sp>
          <p:nvSpPr>
            <p:cNvPr id="1237" name="Shape 1237"/>
            <p:cNvSpPr/>
            <p:nvPr/>
          </p:nvSpPr>
          <p:spPr>
            <a:xfrm>
              <a:off x="1828800" y="16002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-</a:t>
              </a:r>
            </a:p>
          </p:txBody>
        </p:sp>
        <p:sp>
          <p:nvSpPr>
            <p:cNvPr id="1238" name="Shape 1238"/>
            <p:cNvSpPr/>
            <p:nvPr/>
          </p:nvSpPr>
          <p:spPr>
            <a:xfrm>
              <a:off x="2362200" y="160020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-</a:t>
              </a:r>
            </a:p>
          </p:txBody>
        </p:sp>
      </p:grpSp>
      <p:sp>
        <p:nvSpPr>
          <p:cNvPr id="1240" name="Shape 1240"/>
          <p:cNvSpPr/>
          <p:nvPr/>
        </p:nvSpPr>
        <p:spPr>
          <a:xfrm rot="16200000">
            <a:off x="91609" y="5507305"/>
            <a:ext cx="1004430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1241" name="Shape 1241"/>
          <p:cNvSpPr/>
          <p:nvPr/>
        </p:nvSpPr>
        <p:spPr>
          <a:xfrm>
            <a:off x="2031504" y="4156769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grpSp>
        <p:nvGrpSpPr>
          <p:cNvPr id="1245" name="Group 1245"/>
          <p:cNvGrpSpPr/>
          <p:nvPr/>
        </p:nvGrpSpPr>
        <p:grpSpPr>
          <a:xfrm>
            <a:off x="4321969" y="1366242"/>
            <a:ext cx="910828" cy="473273"/>
            <a:chOff x="0" y="0"/>
            <a:chExt cx="1295400" cy="673100"/>
          </a:xfrm>
        </p:grpSpPr>
        <p:sp>
          <p:nvSpPr>
            <p:cNvPr id="1242" name="Shape 1242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243" name="Shape 1243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244" name="Shape 1244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246" name="Shape 1246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47" name="Shape 1247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248" name="Shape 1248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49" name="Shape 1249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50" name="Shape 1250"/>
          <p:cNvSpPr/>
          <p:nvPr/>
        </p:nvSpPr>
        <p:spPr>
          <a:xfrm>
            <a:off x="3687961" y="98226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251" name="Shape 1251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252" name="Shape 1252"/>
          <p:cNvSpPr/>
          <p:nvPr/>
        </p:nvSpPr>
        <p:spPr>
          <a:xfrm>
            <a:off x="4313039" y="1009055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53" name="Shape 1253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254" name="Shape 1254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255" name="Shape 1255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256" name="Shape 1256"/>
          <p:cNvSpPr/>
          <p:nvPr/>
        </p:nvSpPr>
        <p:spPr>
          <a:xfrm>
            <a:off x="4697015" y="1009055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57" name="Shape 1257"/>
          <p:cNvSpPr/>
          <p:nvPr/>
        </p:nvSpPr>
        <p:spPr>
          <a:xfrm>
            <a:off x="5063133" y="1009055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58" name="Shape 1258"/>
          <p:cNvSpPr/>
          <p:nvPr/>
        </p:nvSpPr>
        <p:spPr>
          <a:xfrm>
            <a:off x="4348758" y="166092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59" name="Shape 1259"/>
          <p:cNvSpPr/>
          <p:nvPr/>
        </p:nvSpPr>
        <p:spPr>
          <a:xfrm>
            <a:off x="4741664" y="166092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60" name="Shape 1260"/>
          <p:cNvSpPr/>
          <p:nvPr/>
        </p:nvSpPr>
        <p:spPr>
          <a:xfrm>
            <a:off x="5116711" y="166092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61" name="Shape 1261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62" name="Shape 1262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263" name="Shape 1263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64" name="Shape 1264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65" name="Shape 1265"/>
          <p:cNvSpPr/>
          <p:nvPr/>
        </p:nvSpPr>
        <p:spPr>
          <a:xfrm>
            <a:off x="6277570" y="503634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266" name="Shape 1266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267" name="Shape 1267"/>
          <p:cNvSpPr/>
          <p:nvPr/>
        </p:nvSpPr>
        <p:spPr>
          <a:xfrm>
            <a:off x="6884789" y="5080992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68" name="Shape 1268"/>
          <p:cNvSpPr/>
          <p:nvPr/>
        </p:nvSpPr>
        <p:spPr>
          <a:xfrm>
            <a:off x="6929438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69" name="Shape 1269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270" name="Shape 1270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271" name="Shape 1271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272" name="Shape 1272"/>
          <p:cNvSpPr/>
          <p:nvPr/>
        </p:nvSpPr>
        <p:spPr>
          <a:xfrm>
            <a:off x="7268765" y="5080992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73" name="Shape 1273"/>
          <p:cNvSpPr/>
          <p:nvPr/>
        </p:nvSpPr>
        <p:spPr>
          <a:xfrm>
            <a:off x="7652742" y="5080992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74" name="Shape 1274"/>
          <p:cNvSpPr/>
          <p:nvPr/>
        </p:nvSpPr>
        <p:spPr>
          <a:xfrm>
            <a:off x="7322344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275" name="Shape 1275"/>
          <p:cNvSpPr/>
          <p:nvPr/>
        </p:nvSpPr>
        <p:spPr>
          <a:xfrm>
            <a:off x="7697391" y="538460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grpSp>
        <p:nvGrpSpPr>
          <p:cNvPr id="1279" name="Group 1279"/>
          <p:cNvGrpSpPr/>
          <p:nvPr/>
        </p:nvGrpSpPr>
        <p:grpSpPr>
          <a:xfrm>
            <a:off x="6893719" y="5741789"/>
            <a:ext cx="964406" cy="464344"/>
            <a:chOff x="0" y="0"/>
            <a:chExt cx="1371600" cy="660400"/>
          </a:xfrm>
        </p:grpSpPr>
        <p:sp>
          <p:nvSpPr>
            <p:cNvPr id="1276" name="Shape 1276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277" name="Shape 1277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278" name="Shape 1278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sp>
        <p:nvSpPr>
          <p:cNvPr id="75" name="Shape 1219"/>
          <p:cNvSpPr/>
          <p:nvPr/>
        </p:nvSpPr>
        <p:spPr>
          <a:xfrm>
            <a:off x="-136443" y="1008990"/>
            <a:ext cx="3541152" cy="10244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3094" dirty="0"/>
              <a:t>This is y’s </a:t>
            </a:r>
            <a:br>
              <a:rPr lang="en-US" sz="3094" dirty="0"/>
            </a:br>
            <a:r>
              <a:rPr lang="en-US" sz="3094" dirty="0"/>
              <a:t>“distance vector”</a:t>
            </a:r>
            <a:endParaRPr sz="3094" dirty="0"/>
          </a:p>
        </p:txBody>
      </p:sp>
    </p:spTree>
    <p:extLst>
      <p:ext uri="{BB962C8B-B14F-4D97-AF65-F5344CB8AC3E}">
        <p14:creationId xmlns:p14="http://schemas.microsoft.com/office/powerpoint/2010/main" val="62058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3" grpId="0" animBg="1"/>
      <p:bldP spid="72" grpId="0" animBg="1"/>
      <p:bldP spid="7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6" name="Group 1286"/>
          <p:cNvGrpSpPr/>
          <p:nvPr/>
        </p:nvGrpSpPr>
        <p:grpSpPr>
          <a:xfrm>
            <a:off x="4321969" y="1357313"/>
            <a:ext cx="910828" cy="473273"/>
            <a:chOff x="0" y="0"/>
            <a:chExt cx="1295400" cy="673100"/>
          </a:xfrm>
        </p:grpSpPr>
        <p:sp>
          <p:nvSpPr>
            <p:cNvPr id="1283" name="Shape 1283"/>
            <p:cNvSpPr/>
            <p:nvPr/>
          </p:nvSpPr>
          <p:spPr>
            <a:xfrm>
              <a:off x="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284" name="Shape 1284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285" name="Shape 1285"/>
            <p:cNvSpPr/>
            <p:nvPr/>
          </p:nvSpPr>
          <p:spPr>
            <a:xfrm>
              <a:off x="1104900" y="1270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1</a:t>
              </a:r>
            </a:p>
          </p:txBody>
        </p:sp>
      </p:grpSp>
      <p:sp>
        <p:nvSpPr>
          <p:cNvPr id="1287" name="Shape 1287"/>
          <p:cNvSpPr/>
          <p:nvPr/>
        </p:nvSpPr>
        <p:spPr>
          <a:xfrm flipH="1">
            <a:off x="2040086" y="2812097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88" name="Shape 1288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89" name="Shape 1289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90" name="Shape 1290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46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1291" name="Shape 1291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1292" name="Shape 1292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1293" name="Shape 1293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1294" name="Shape 1294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1295" name="Shape 1295"/>
          <p:cNvSpPr/>
          <p:nvPr/>
        </p:nvSpPr>
        <p:spPr>
          <a:xfrm>
            <a:off x="2848570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1296" name="Shape 1296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297" name="Shape 1297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98" name="Shape 1298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299" name="Shape 1299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300" name="Shape 1300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301" name="Shape 1301"/>
          <p:cNvSpPr/>
          <p:nvPr/>
        </p:nvSpPr>
        <p:spPr>
          <a:xfrm>
            <a:off x="3687961" y="98226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302" name="Shape 1302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303" name="Shape 1303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304" name="Shape 1304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305" name="Shape 1305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1309" name="Group 1309"/>
          <p:cNvGrpSpPr/>
          <p:nvPr/>
        </p:nvGrpSpPr>
        <p:grpSpPr>
          <a:xfrm>
            <a:off x="4356071" y="1395469"/>
            <a:ext cx="910828" cy="464344"/>
            <a:chOff x="0" y="0"/>
            <a:chExt cx="1295400" cy="660400"/>
          </a:xfrm>
        </p:grpSpPr>
        <p:sp>
          <p:nvSpPr>
            <p:cNvPr id="1306" name="Shape 1306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307" name="Shape 1307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0</a:t>
              </a:r>
            </a:p>
          </p:txBody>
        </p:sp>
        <p:sp>
          <p:nvSpPr>
            <p:cNvPr id="1308" name="Shape 1308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1</a:t>
              </a:r>
            </a:p>
          </p:txBody>
        </p:sp>
      </p:grpSp>
      <p:sp>
        <p:nvSpPr>
          <p:cNvPr id="1310" name="Shape 1310"/>
          <p:cNvSpPr/>
          <p:nvPr/>
        </p:nvSpPr>
        <p:spPr>
          <a:xfrm rot="16200000">
            <a:off x="118317" y="5270748"/>
            <a:ext cx="9510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1311" name="Shape 1311"/>
          <p:cNvSpPr/>
          <p:nvPr/>
        </p:nvSpPr>
        <p:spPr>
          <a:xfrm>
            <a:off x="2031504" y="4156769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grpSp>
        <p:nvGrpSpPr>
          <p:cNvPr id="1324" name="Group 1324"/>
          <p:cNvGrpSpPr/>
          <p:nvPr/>
        </p:nvGrpSpPr>
        <p:grpSpPr>
          <a:xfrm>
            <a:off x="839391" y="4589859"/>
            <a:ext cx="2107406" cy="1625203"/>
            <a:chOff x="0" y="0"/>
            <a:chExt cx="2997200" cy="2311400"/>
          </a:xfrm>
        </p:grpSpPr>
        <p:sp>
          <p:nvSpPr>
            <p:cNvPr id="1312" name="Shape 1312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1313" name="Shape 1313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314" name="Shape 1314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315" name="Shape 1315"/>
            <p:cNvSpPr/>
            <p:nvPr/>
          </p:nvSpPr>
          <p:spPr>
            <a:xfrm flipV="1">
              <a:off x="904605" y="139584"/>
              <a:ext cx="983" cy="204672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316" name="Shape 1316"/>
            <p:cNvSpPr/>
            <p:nvPr/>
          </p:nvSpPr>
          <p:spPr>
            <a:xfrm>
              <a:off x="330200" y="6350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317" name="Shape 1317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318" name="Shape 1318"/>
            <p:cNvSpPr/>
            <p:nvPr/>
          </p:nvSpPr>
          <p:spPr>
            <a:xfrm>
              <a:off x="11938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319" name="Shape 1319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320" name="Shape 1320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321" name="Shape 1321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322" name="Shape 1322"/>
            <p:cNvSpPr/>
            <p:nvPr/>
          </p:nvSpPr>
          <p:spPr>
            <a:xfrm>
              <a:off x="17399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323" name="Shape 1323"/>
            <p:cNvSpPr/>
            <p:nvPr/>
          </p:nvSpPr>
          <p:spPr>
            <a:xfrm>
              <a:off x="22606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</p:grpSp>
      <p:sp>
        <p:nvSpPr>
          <p:cNvPr id="1325" name="Shape 1325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326" name="Shape 1326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327" name="Shape 1327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328" name="Shape 1328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329" name="Shape 1329"/>
          <p:cNvSpPr/>
          <p:nvPr/>
        </p:nvSpPr>
        <p:spPr>
          <a:xfrm>
            <a:off x="6277570" y="503634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330" name="Shape 1330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331" name="Shape 1331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332" name="Shape 1332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333" name="Shape 1333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1337" name="Group 1337"/>
          <p:cNvGrpSpPr/>
          <p:nvPr/>
        </p:nvGrpSpPr>
        <p:grpSpPr>
          <a:xfrm>
            <a:off x="6934313" y="5741789"/>
            <a:ext cx="964406" cy="464344"/>
            <a:chOff x="0" y="0"/>
            <a:chExt cx="1371600" cy="660400"/>
          </a:xfrm>
        </p:grpSpPr>
        <p:sp>
          <p:nvSpPr>
            <p:cNvPr id="1334" name="Shape 1334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335" name="Shape 1335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336" name="Shape 1336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1341" name="Group 1341"/>
          <p:cNvGrpSpPr/>
          <p:nvPr/>
        </p:nvGrpSpPr>
        <p:grpSpPr>
          <a:xfrm>
            <a:off x="6858000" y="5777508"/>
            <a:ext cx="964406" cy="464344"/>
            <a:chOff x="0" y="0"/>
            <a:chExt cx="1371600" cy="660400"/>
          </a:xfrm>
        </p:grpSpPr>
        <p:sp>
          <p:nvSpPr>
            <p:cNvPr id="1338" name="Shape 1338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339" name="Shape 1339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340" name="Shape 1340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sp>
        <p:nvSpPr>
          <p:cNvPr id="1342" name="Shape 1342"/>
          <p:cNvSpPr/>
          <p:nvPr/>
        </p:nvSpPr>
        <p:spPr>
          <a:xfrm flipH="1" flipV="1">
            <a:off x="2428875" y="5206008"/>
            <a:ext cx="291787" cy="315809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343" name="Shape 1343"/>
          <p:cNvSpPr/>
          <p:nvPr/>
        </p:nvSpPr>
        <p:spPr>
          <a:xfrm flipH="1" flipV="1">
            <a:off x="2071687" y="5206008"/>
            <a:ext cx="648975" cy="686077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grpSp>
        <p:nvGrpSpPr>
          <p:cNvPr id="1347" name="Group 1347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1344" name="Shape 1344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345" name="Shape 1345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346" name="Shape 1346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348" name="Shape 1348"/>
          <p:cNvSpPr/>
          <p:nvPr/>
        </p:nvSpPr>
        <p:spPr>
          <a:xfrm>
            <a:off x="7599164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1349" name="Shape 1349"/>
          <p:cNvSpPr/>
          <p:nvPr/>
        </p:nvSpPr>
        <p:spPr>
          <a:xfrm>
            <a:off x="7233047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350" name="Shape 1350"/>
          <p:cNvSpPr/>
          <p:nvPr/>
        </p:nvSpPr>
        <p:spPr>
          <a:xfrm>
            <a:off x="6849070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351" name="Shape 1351"/>
          <p:cNvSpPr/>
          <p:nvPr/>
        </p:nvSpPr>
        <p:spPr>
          <a:xfrm>
            <a:off x="5018484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1352" name="Shape 1352"/>
          <p:cNvSpPr/>
          <p:nvPr/>
        </p:nvSpPr>
        <p:spPr>
          <a:xfrm>
            <a:off x="4652367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353" name="Shape 1353"/>
          <p:cNvSpPr/>
          <p:nvPr/>
        </p:nvSpPr>
        <p:spPr>
          <a:xfrm>
            <a:off x="4268390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grpSp>
        <p:nvGrpSpPr>
          <p:cNvPr id="1357" name="Group 1357"/>
          <p:cNvGrpSpPr/>
          <p:nvPr/>
        </p:nvGrpSpPr>
        <p:grpSpPr>
          <a:xfrm>
            <a:off x="4304110" y="1705570"/>
            <a:ext cx="964406" cy="464344"/>
            <a:chOff x="0" y="0"/>
            <a:chExt cx="1371600" cy="660400"/>
          </a:xfrm>
        </p:grpSpPr>
        <p:sp>
          <p:nvSpPr>
            <p:cNvPr id="1354" name="Shape 1354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355" name="Shape 1355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356" name="Shape 1356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9274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39849E-6 2.53498E-6 L -0.29497 0.5938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3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54" y="29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63738E-7 -2.42237E-6 L -0.57955 0.0013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3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78" y="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0" dur="1000"/>
                                        <p:tgtEl>
                                          <p:spTgt spid="1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5" dur="1000"/>
                                        <p:tgtEl>
                                          <p:spTgt spid="1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9" grpId="0" animBg="1" advAuto="0"/>
      <p:bldP spid="1341" grpId="0" animBg="1" advAuto="0"/>
      <p:bldP spid="1342" grpId="0" animBg="1" advAuto="0"/>
      <p:bldP spid="1343" grpId="0" animBg="1" advAuto="0"/>
      <p:bldP spid="1347" grpId="0" animBg="1" advAuto="0"/>
      <p:bldP spid="1348" grpId="0" animBg="1" advAuto="0"/>
      <p:bldP spid="1349" grpId="0" animBg="1" advAuto="0"/>
      <p:bldP spid="1350" grpId="0" animBg="1" advAuto="0"/>
      <p:bldP spid="1351" grpId="0" animBg="1" advAuto="0"/>
      <p:bldP spid="1352" grpId="0" animBg="1" advAuto="0"/>
      <p:bldP spid="1353" grpId="0" animBg="1" advAuto="0"/>
      <p:bldP spid="1357" grpId="0" animBg="1" advAuto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Shape 1361"/>
          <p:cNvSpPr/>
          <p:nvPr/>
        </p:nvSpPr>
        <p:spPr>
          <a:xfrm>
            <a:off x="5018484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1362" name="Shape 1362"/>
          <p:cNvSpPr/>
          <p:nvPr/>
        </p:nvSpPr>
        <p:spPr>
          <a:xfrm>
            <a:off x="4652367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363" name="Shape 1363"/>
          <p:cNvSpPr/>
          <p:nvPr/>
        </p:nvSpPr>
        <p:spPr>
          <a:xfrm>
            <a:off x="4268390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grpSp>
        <p:nvGrpSpPr>
          <p:cNvPr id="1367" name="Group 1367"/>
          <p:cNvGrpSpPr/>
          <p:nvPr/>
        </p:nvGrpSpPr>
        <p:grpSpPr>
          <a:xfrm>
            <a:off x="4304110" y="1714500"/>
            <a:ext cx="964406" cy="464344"/>
            <a:chOff x="0" y="0"/>
            <a:chExt cx="1371600" cy="660400"/>
          </a:xfrm>
        </p:grpSpPr>
        <p:sp>
          <p:nvSpPr>
            <p:cNvPr id="1364" name="Shape 1364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365" name="Shape 1365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366" name="Shape 1366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1371" name="Group 1371"/>
          <p:cNvGrpSpPr/>
          <p:nvPr/>
        </p:nvGrpSpPr>
        <p:grpSpPr>
          <a:xfrm>
            <a:off x="4321969" y="1366242"/>
            <a:ext cx="910828" cy="464344"/>
            <a:chOff x="0" y="0"/>
            <a:chExt cx="1295400" cy="660400"/>
          </a:xfrm>
        </p:grpSpPr>
        <p:sp>
          <p:nvSpPr>
            <p:cNvPr id="1368" name="Shape 1368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369" name="Shape 1369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370" name="Shape 1370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372" name="Shape 1372"/>
          <p:cNvSpPr/>
          <p:nvPr/>
        </p:nvSpPr>
        <p:spPr>
          <a:xfrm flipH="1">
            <a:off x="2040086" y="2812097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373" name="Shape 1373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374" name="Shape 1374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75" name="Shape 137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47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1376" name="Shape 1376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1377" name="Shape 1377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1378" name="Shape 1378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1379" name="Shape 1379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1380" name="Shape 1380"/>
          <p:cNvSpPr/>
          <p:nvPr/>
        </p:nvSpPr>
        <p:spPr>
          <a:xfrm>
            <a:off x="2848570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1381" name="Shape 1381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382" name="Shape 1382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383" name="Shape 1383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384" name="Shape 1384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385" name="Shape 1385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386" name="Shape 1386"/>
          <p:cNvSpPr/>
          <p:nvPr/>
        </p:nvSpPr>
        <p:spPr>
          <a:xfrm>
            <a:off x="3687961" y="98226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387" name="Shape 1387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388" name="Shape 1388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389" name="Shape 1389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390" name="Shape 1390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1394" name="Group 1394"/>
          <p:cNvGrpSpPr/>
          <p:nvPr/>
        </p:nvGrpSpPr>
        <p:grpSpPr>
          <a:xfrm>
            <a:off x="1696641" y="5438180"/>
            <a:ext cx="910828" cy="464344"/>
            <a:chOff x="0" y="0"/>
            <a:chExt cx="1295400" cy="660400"/>
          </a:xfrm>
        </p:grpSpPr>
        <p:sp>
          <p:nvSpPr>
            <p:cNvPr id="1391" name="Shape 1391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392" name="Shape 1392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393" name="Shape 1393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395" name="Shape 1395"/>
          <p:cNvSpPr/>
          <p:nvPr/>
        </p:nvSpPr>
        <p:spPr>
          <a:xfrm rot="16200000">
            <a:off x="81111" y="5233541"/>
            <a:ext cx="1025426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1396" name="Shape 1396"/>
          <p:cNvSpPr/>
          <p:nvPr/>
        </p:nvSpPr>
        <p:spPr>
          <a:xfrm>
            <a:off x="2031504" y="4156769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grpSp>
        <p:nvGrpSpPr>
          <p:cNvPr id="1409" name="Group 1409"/>
          <p:cNvGrpSpPr/>
          <p:nvPr/>
        </p:nvGrpSpPr>
        <p:grpSpPr>
          <a:xfrm>
            <a:off x="839391" y="4589859"/>
            <a:ext cx="2107406" cy="1625203"/>
            <a:chOff x="0" y="0"/>
            <a:chExt cx="2997200" cy="2311400"/>
          </a:xfrm>
        </p:grpSpPr>
        <p:sp>
          <p:nvSpPr>
            <p:cNvPr id="1397" name="Shape 1397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1398" name="Shape 1398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399" name="Shape 1399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400" name="Shape 1400"/>
            <p:cNvSpPr/>
            <p:nvPr/>
          </p:nvSpPr>
          <p:spPr>
            <a:xfrm flipV="1">
              <a:off x="904605" y="139584"/>
              <a:ext cx="983" cy="204672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401" name="Shape 1401"/>
            <p:cNvSpPr/>
            <p:nvPr/>
          </p:nvSpPr>
          <p:spPr>
            <a:xfrm>
              <a:off x="330200" y="6350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402" name="Shape 1402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403" name="Shape 1403"/>
            <p:cNvSpPr/>
            <p:nvPr/>
          </p:nvSpPr>
          <p:spPr>
            <a:xfrm>
              <a:off x="11938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404" name="Shape 1404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405" name="Shape 1405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406" name="Shape 1406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407" name="Shape 1407"/>
            <p:cNvSpPr/>
            <p:nvPr/>
          </p:nvSpPr>
          <p:spPr>
            <a:xfrm>
              <a:off x="17399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408" name="Shape 1408"/>
            <p:cNvSpPr/>
            <p:nvPr/>
          </p:nvSpPr>
          <p:spPr>
            <a:xfrm>
              <a:off x="22606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</p:grpSp>
      <p:sp>
        <p:nvSpPr>
          <p:cNvPr id="1410" name="Shape 1410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411" name="Shape 1411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412" name="Shape 1412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413" name="Shape 1413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414" name="Shape 1414"/>
          <p:cNvSpPr/>
          <p:nvPr/>
        </p:nvSpPr>
        <p:spPr>
          <a:xfrm>
            <a:off x="6277570" y="503634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415" name="Shape 1415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416" name="Shape 1416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417" name="Shape 1417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418" name="Shape 1418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1422" name="Group 1422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1419" name="Shape 1419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420" name="Shape 1420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421" name="Shape 1421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1426" name="Group 1426"/>
          <p:cNvGrpSpPr/>
          <p:nvPr/>
        </p:nvGrpSpPr>
        <p:grpSpPr>
          <a:xfrm>
            <a:off x="1696641" y="5750719"/>
            <a:ext cx="964406" cy="464344"/>
            <a:chOff x="0" y="0"/>
            <a:chExt cx="1371600" cy="660400"/>
          </a:xfrm>
        </p:grpSpPr>
        <p:sp>
          <p:nvSpPr>
            <p:cNvPr id="1423" name="Shape 1423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424" name="Shape 1424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425" name="Shape 1425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sp>
        <p:nvSpPr>
          <p:cNvPr id="1427" name="Shape 1427"/>
          <p:cNvSpPr/>
          <p:nvPr/>
        </p:nvSpPr>
        <p:spPr>
          <a:xfrm flipH="1" flipV="1">
            <a:off x="2071687" y="5206008"/>
            <a:ext cx="648975" cy="686077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428" name="Shape 1428"/>
          <p:cNvSpPr/>
          <p:nvPr/>
        </p:nvSpPr>
        <p:spPr>
          <a:xfrm>
            <a:off x="6780651" y="5871961"/>
            <a:ext cx="415420" cy="32235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grpSp>
        <p:nvGrpSpPr>
          <p:cNvPr id="1432" name="Group 1432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1429" name="Shape 1429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430" name="Shape 1430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431" name="Shape 1431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433" name="Shape 1433"/>
          <p:cNvSpPr/>
          <p:nvPr/>
        </p:nvSpPr>
        <p:spPr>
          <a:xfrm>
            <a:off x="7599164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1434" name="Shape 1434"/>
          <p:cNvSpPr/>
          <p:nvPr/>
        </p:nvSpPr>
        <p:spPr>
          <a:xfrm>
            <a:off x="7233047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435" name="Shape 1435"/>
          <p:cNvSpPr/>
          <p:nvPr/>
        </p:nvSpPr>
        <p:spPr>
          <a:xfrm>
            <a:off x="6849070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436" name="Shape 1436"/>
          <p:cNvSpPr/>
          <p:nvPr/>
        </p:nvSpPr>
        <p:spPr>
          <a:xfrm>
            <a:off x="6793606" y="5521817"/>
            <a:ext cx="692240" cy="57955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</p:spTree>
    <p:extLst>
      <p:ext uri="{BB962C8B-B14F-4D97-AF65-F5344CB8AC3E}">
        <p14:creationId xmlns:p14="http://schemas.microsoft.com/office/powerpoint/2010/main" val="202527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1000"/>
                                        <p:tgtEl>
                                          <p:spTgt spid="1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9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2" dur="1000"/>
                                        <p:tgtEl>
                                          <p:spTgt spid="1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8" grpId="0" animBg="1" advAuto="0"/>
      <p:bldP spid="1436" grpId="0" animBg="1" advAuto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3" name="Group 1443"/>
          <p:cNvGrpSpPr/>
          <p:nvPr/>
        </p:nvGrpSpPr>
        <p:grpSpPr>
          <a:xfrm>
            <a:off x="4321969" y="1366242"/>
            <a:ext cx="910828" cy="464344"/>
            <a:chOff x="0" y="0"/>
            <a:chExt cx="1295400" cy="660400"/>
          </a:xfrm>
        </p:grpSpPr>
        <p:sp>
          <p:nvSpPr>
            <p:cNvPr id="1440" name="Shape 1440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441" name="Shape 1441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442" name="Shape 1442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444" name="Shape 1444"/>
          <p:cNvSpPr/>
          <p:nvPr/>
        </p:nvSpPr>
        <p:spPr>
          <a:xfrm flipH="1">
            <a:off x="2040086" y="2812097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445" name="Shape 1445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446" name="Shape 1446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47" name="Shape 1447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48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1448" name="Shape 1448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1449" name="Shape 1449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1450" name="Shape 1450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1451" name="Shape 1451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1452" name="Shape 1452"/>
          <p:cNvSpPr/>
          <p:nvPr/>
        </p:nvSpPr>
        <p:spPr>
          <a:xfrm>
            <a:off x="2848570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1453" name="Shape 1453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454" name="Shape 1454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455" name="Shape 1455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456" name="Shape 1456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457" name="Shape 1457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458" name="Shape 1458"/>
          <p:cNvSpPr/>
          <p:nvPr/>
        </p:nvSpPr>
        <p:spPr>
          <a:xfrm>
            <a:off x="3687961" y="98226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459" name="Shape 1459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460" name="Shape 1460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461" name="Shape 1461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462" name="Shape 1462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1466" name="Group 1466"/>
          <p:cNvGrpSpPr/>
          <p:nvPr/>
        </p:nvGrpSpPr>
        <p:grpSpPr>
          <a:xfrm>
            <a:off x="1696641" y="5438180"/>
            <a:ext cx="910828" cy="464344"/>
            <a:chOff x="0" y="0"/>
            <a:chExt cx="1295400" cy="660400"/>
          </a:xfrm>
        </p:grpSpPr>
        <p:sp>
          <p:nvSpPr>
            <p:cNvPr id="1463" name="Shape 1463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464" name="Shape 1464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465" name="Shape 1465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467" name="Shape 1467"/>
          <p:cNvSpPr/>
          <p:nvPr/>
        </p:nvSpPr>
        <p:spPr>
          <a:xfrm rot="16200000">
            <a:off x="118317" y="5270748"/>
            <a:ext cx="9510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1468" name="Shape 1468"/>
          <p:cNvSpPr/>
          <p:nvPr/>
        </p:nvSpPr>
        <p:spPr>
          <a:xfrm>
            <a:off x="2031504" y="4156769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grpSp>
        <p:nvGrpSpPr>
          <p:cNvPr id="1481" name="Group 1481"/>
          <p:cNvGrpSpPr/>
          <p:nvPr/>
        </p:nvGrpSpPr>
        <p:grpSpPr>
          <a:xfrm>
            <a:off x="839391" y="4589859"/>
            <a:ext cx="2107406" cy="1625203"/>
            <a:chOff x="0" y="0"/>
            <a:chExt cx="2997200" cy="2311400"/>
          </a:xfrm>
        </p:grpSpPr>
        <p:sp>
          <p:nvSpPr>
            <p:cNvPr id="1469" name="Shape 1469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471" name="Shape 1471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472" name="Shape 1472"/>
            <p:cNvSpPr/>
            <p:nvPr/>
          </p:nvSpPr>
          <p:spPr>
            <a:xfrm flipV="1">
              <a:off x="904605" y="139584"/>
              <a:ext cx="983" cy="204672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473" name="Shape 1473"/>
            <p:cNvSpPr/>
            <p:nvPr/>
          </p:nvSpPr>
          <p:spPr>
            <a:xfrm>
              <a:off x="330200" y="6350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474" name="Shape 1474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475" name="Shape 1475"/>
            <p:cNvSpPr/>
            <p:nvPr/>
          </p:nvSpPr>
          <p:spPr>
            <a:xfrm>
              <a:off x="11938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476" name="Shape 1476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477" name="Shape 1477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478" name="Shape 1478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479" name="Shape 1479"/>
            <p:cNvSpPr/>
            <p:nvPr/>
          </p:nvSpPr>
          <p:spPr>
            <a:xfrm>
              <a:off x="17399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480" name="Shape 1480"/>
            <p:cNvSpPr/>
            <p:nvPr/>
          </p:nvSpPr>
          <p:spPr>
            <a:xfrm>
              <a:off x="22606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</p:grpSp>
      <p:sp>
        <p:nvSpPr>
          <p:cNvPr id="1482" name="Shape 1482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483" name="Shape 1483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484" name="Shape 1484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485" name="Shape 1485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486" name="Shape 1486"/>
          <p:cNvSpPr/>
          <p:nvPr/>
        </p:nvSpPr>
        <p:spPr>
          <a:xfrm>
            <a:off x="6277570" y="503634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487" name="Shape 1487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488" name="Shape 1488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489" name="Shape 1489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490" name="Shape 1490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1494" name="Group 1494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1491" name="Shape 1491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  <p:sp>
          <p:nvSpPr>
            <p:cNvPr id="1492" name="Shape 1492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493" name="Shape 1493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1498" name="Group 1498"/>
          <p:cNvGrpSpPr/>
          <p:nvPr/>
        </p:nvGrpSpPr>
        <p:grpSpPr>
          <a:xfrm>
            <a:off x="1696641" y="5750719"/>
            <a:ext cx="964406" cy="464344"/>
            <a:chOff x="0" y="0"/>
            <a:chExt cx="1371600" cy="660400"/>
          </a:xfrm>
        </p:grpSpPr>
        <p:sp>
          <p:nvSpPr>
            <p:cNvPr id="1495" name="Shape 1495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496" name="Shape 1496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497" name="Shape 1497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sp>
        <p:nvSpPr>
          <p:cNvPr id="1499" name="Shape 1499"/>
          <p:cNvSpPr/>
          <p:nvPr/>
        </p:nvSpPr>
        <p:spPr>
          <a:xfrm flipH="1" flipV="1">
            <a:off x="2071687" y="5206008"/>
            <a:ext cx="648975" cy="686077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500" name="Shape 1500"/>
          <p:cNvSpPr/>
          <p:nvPr/>
        </p:nvSpPr>
        <p:spPr>
          <a:xfrm>
            <a:off x="5018484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1501" name="Shape 1501"/>
          <p:cNvSpPr/>
          <p:nvPr/>
        </p:nvSpPr>
        <p:spPr>
          <a:xfrm>
            <a:off x="4652367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502" name="Shape 1502"/>
          <p:cNvSpPr/>
          <p:nvPr/>
        </p:nvSpPr>
        <p:spPr>
          <a:xfrm>
            <a:off x="4268390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grpSp>
        <p:nvGrpSpPr>
          <p:cNvPr id="1506" name="Group 1506"/>
          <p:cNvGrpSpPr/>
          <p:nvPr/>
        </p:nvGrpSpPr>
        <p:grpSpPr>
          <a:xfrm>
            <a:off x="4304110" y="1714500"/>
            <a:ext cx="964406" cy="464344"/>
            <a:chOff x="0" y="0"/>
            <a:chExt cx="1371600" cy="660400"/>
          </a:xfrm>
        </p:grpSpPr>
        <p:sp>
          <p:nvSpPr>
            <p:cNvPr id="1503" name="Shape 1503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1504" name="Shape 1504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505" name="Shape 1505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1510" name="Group 1510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1507" name="Shape 1507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508" name="Shape 1508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509" name="Shape 1509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511" name="Shape 1511"/>
          <p:cNvSpPr/>
          <p:nvPr/>
        </p:nvSpPr>
        <p:spPr>
          <a:xfrm>
            <a:off x="7599164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1512" name="Shape 1512"/>
          <p:cNvSpPr/>
          <p:nvPr/>
        </p:nvSpPr>
        <p:spPr>
          <a:xfrm>
            <a:off x="7233047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513" name="Shape 1513"/>
          <p:cNvSpPr/>
          <p:nvPr/>
        </p:nvSpPr>
        <p:spPr>
          <a:xfrm>
            <a:off x="6849070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514" name="Shape 1514"/>
          <p:cNvSpPr/>
          <p:nvPr/>
        </p:nvSpPr>
        <p:spPr>
          <a:xfrm>
            <a:off x="6793606" y="5521817"/>
            <a:ext cx="692240" cy="57955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</p:spTree>
    <p:extLst>
      <p:ext uri="{BB962C8B-B14F-4D97-AF65-F5344CB8AC3E}">
        <p14:creationId xmlns:p14="http://schemas.microsoft.com/office/powerpoint/2010/main" val="1300369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1" name="Group 1521"/>
          <p:cNvGrpSpPr/>
          <p:nvPr/>
        </p:nvGrpSpPr>
        <p:grpSpPr>
          <a:xfrm>
            <a:off x="4321969" y="1366242"/>
            <a:ext cx="910828" cy="464344"/>
            <a:chOff x="0" y="0"/>
            <a:chExt cx="1295400" cy="660400"/>
          </a:xfrm>
        </p:grpSpPr>
        <p:sp>
          <p:nvSpPr>
            <p:cNvPr id="1518" name="Shape 1518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519" name="Shape 1519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520" name="Shape 1520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522" name="Shape 1522"/>
          <p:cNvSpPr/>
          <p:nvPr/>
        </p:nvSpPr>
        <p:spPr>
          <a:xfrm flipH="1">
            <a:off x="2040086" y="2812097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523" name="Shape 1523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524" name="Shape 1524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25" name="Shape 152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49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1526" name="Shape 1526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1527" name="Shape 1527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1528" name="Shape 1528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1529" name="Shape 1529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1530" name="Shape 1530"/>
          <p:cNvSpPr/>
          <p:nvPr/>
        </p:nvSpPr>
        <p:spPr>
          <a:xfrm>
            <a:off x="2848570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1531" name="Shape 1531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532" name="Shape 1532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533" name="Shape 1533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534" name="Shape 1534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535" name="Shape 1535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536" name="Shape 1536"/>
          <p:cNvSpPr/>
          <p:nvPr/>
        </p:nvSpPr>
        <p:spPr>
          <a:xfrm>
            <a:off x="3687961" y="98226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537" name="Shape 1537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538" name="Shape 1538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539" name="Shape 1539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540" name="Shape 1540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1544" name="Group 1544"/>
          <p:cNvGrpSpPr/>
          <p:nvPr/>
        </p:nvGrpSpPr>
        <p:grpSpPr>
          <a:xfrm>
            <a:off x="1696641" y="5438180"/>
            <a:ext cx="910828" cy="464344"/>
            <a:chOff x="0" y="0"/>
            <a:chExt cx="1295400" cy="660400"/>
          </a:xfrm>
        </p:grpSpPr>
        <p:sp>
          <p:nvSpPr>
            <p:cNvPr id="1541" name="Shape 1541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542" name="Shape 1542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543" name="Shape 1543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1545" name="Shape 1545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546" name="Shape 1546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547" name="Shape 1547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548" name="Shape 1548"/>
          <p:cNvSpPr/>
          <p:nvPr/>
        </p:nvSpPr>
        <p:spPr>
          <a:xfrm rot="16200000">
            <a:off x="4911" y="5157341"/>
            <a:ext cx="1177826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1549" name="Shape 1549"/>
          <p:cNvSpPr/>
          <p:nvPr/>
        </p:nvSpPr>
        <p:spPr>
          <a:xfrm>
            <a:off x="2031504" y="4156769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grpSp>
        <p:nvGrpSpPr>
          <p:cNvPr id="1562" name="Group 1562"/>
          <p:cNvGrpSpPr/>
          <p:nvPr/>
        </p:nvGrpSpPr>
        <p:grpSpPr>
          <a:xfrm>
            <a:off x="839391" y="4589859"/>
            <a:ext cx="2107406" cy="1625203"/>
            <a:chOff x="0" y="0"/>
            <a:chExt cx="2997200" cy="2311400"/>
          </a:xfrm>
        </p:grpSpPr>
        <p:sp>
          <p:nvSpPr>
            <p:cNvPr id="1550" name="Shape 1550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1551" name="Shape 1551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552" name="Shape 1552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553" name="Shape 1553"/>
            <p:cNvSpPr/>
            <p:nvPr/>
          </p:nvSpPr>
          <p:spPr>
            <a:xfrm flipV="1">
              <a:off x="904605" y="139584"/>
              <a:ext cx="983" cy="2046721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1554" name="Shape 1554"/>
            <p:cNvSpPr/>
            <p:nvPr/>
          </p:nvSpPr>
          <p:spPr>
            <a:xfrm>
              <a:off x="330200" y="6350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1555" name="Shape 1555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556" name="Shape 1556"/>
            <p:cNvSpPr/>
            <p:nvPr/>
          </p:nvSpPr>
          <p:spPr>
            <a:xfrm>
              <a:off x="11938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557" name="Shape 1557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1558" name="Shape 1558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559" name="Shape 1559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1560" name="Shape 1560"/>
            <p:cNvSpPr/>
            <p:nvPr/>
          </p:nvSpPr>
          <p:spPr>
            <a:xfrm>
              <a:off x="17399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561" name="Shape 1561"/>
            <p:cNvSpPr/>
            <p:nvPr/>
          </p:nvSpPr>
          <p:spPr>
            <a:xfrm>
              <a:off x="2260600" y="698500"/>
              <a:ext cx="381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</p:grpSp>
      <p:sp>
        <p:nvSpPr>
          <p:cNvPr id="1563" name="Shape 1563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564" name="Shape 1564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565" name="Shape 1565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566" name="Shape 1566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567" name="Shape 1567"/>
          <p:cNvSpPr/>
          <p:nvPr/>
        </p:nvSpPr>
        <p:spPr>
          <a:xfrm>
            <a:off x="6277570" y="503634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568" name="Shape 1568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569" name="Shape 1569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570" name="Shape 1570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571" name="Shape 1571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572" name="Shape 1572"/>
          <p:cNvSpPr/>
          <p:nvPr/>
        </p:nvSpPr>
        <p:spPr>
          <a:xfrm>
            <a:off x="7625953" y="502741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grpSp>
        <p:nvGrpSpPr>
          <p:cNvPr id="1576" name="Group 1576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1573" name="Shape 1573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  <p:sp>
          <p:nvSpPr>
            <p:cNvPr id="1574" name="Shape 1574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575" name="Shape 1575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1580" name="Group 1580"/>
          <p:cNvGrpSpPr/>
          <p:nvPr/>
        </p:nvGrpSpPr>
        <p:grpSpPr>
          <a:xfrm>
            <a:off x="1696641" y="5750719"/>
            <a:ext cx="964406" cy="464344"/>
            <a:chOff x="0" y="0"/>
            <a:chExt cx="1371600" cy="660400"/>
          </a:xfrm>
        </p:grpSpPr>
        <p:sp>
          <p:nvSpPr>
            <p:cNvPr id="1577" name="Shape 1577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  <p:sp>
          <p:nvSpPr>
            <p:cNvPr id="1578" name="Shape 1578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1579" name="Shape 1579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sp>
        <p:nvSpPr>
          <p:cNvPr id="1581" name="Shape 1581"/>
          <p:cNvSpPr/>
          <p:nvPr/>
        </p:nvSpPr>
        <p:spPr>
          <a:xfrm>
            <a:off x="5018484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582" name="Shape 1582"/>
          <p:cNvSpPr/>
          <p:nvPr/>
        </p:nvSpPr>
        <p:spPr>
          <a:xfrm>
            <a:off x="4652367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583" name="Shape 1583"/>
          <p:cNvSpPr/>
          <p:nvPr/>
        </p:nvSpPr>
        <p:spPr>
          <a:xfrm>
            <a:off x="4268390" y="98226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584" name="Shape 1584"/>
          <p:cNvSpPr/>
          <p:nvPr/>
        </p:nvSpPr>
        <p:spPr>
          <a:xfrm>
            <a:off x="7233047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585" name="Shape 1585"/>
          <p:cNvSpPr/>
          <p:nvPr/>
        </p:nvSpPr>
        <p:spPr>
          <a:xfrm>
            <a:off x="6849070" y="503634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grpSp>
        <p:nvGrpSpPr>
          <p:cNvPr id="1589" name="Group 1589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1586" name="Shape 1586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1587" name="Shape 1587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1588" name="Shape 1588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323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Loops with Global 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I gave you a network graph, could you define loop-free paths to a given destination?</a:t>
            </a:r>
          </a:p>
          <a:p>
            <a:pPr lvl="1"/>
            <a:r>
              <a:rPr lang="en-US" b="1" i="1" dirty="0" smtClean="0"/>
              <a:t>Volunteer?</a:t>
            </a:r>
          </a:p>
          <a:p>
            <a:pPr lvl="3"/>
            <a:endParaRPr lang="en-US" dirty="0"/>
          </a:p>
          <a:p>
            <a:r>
              <a:rPr lang="en-US" dirty="0" smtClean="0"/>
              <a:t>Simple algorithm:</a:t>
            </a:r>
          </a:p>
          <a:p>
            <a:pPr lvl="1"/>
            <a:r>
              <a:rPr lang="en-US" dirty="0" smtClean="0"/>
              <a:t>For given source, pick an arbitrary path that doesn’t loop</a:t>
            </a:r>
          </a:p>
          <a:p>
            <a:pPr lvl="1"/>
            <a:r>
              <a:rPr lang="en-US" dirty="0" smtClean="0"/>
              <a:t>For any node not on path, draw a path that does not contradict earlier path</a:t>
            </a:r>
          </a:p>
          <a:p>
            <a:pPr lvl="1"/>
            <a:r>
              <a:rPr lang="en-US" dirty="0" smtClean="0"/>
              <a:t>Continue until all nodes are covered</a:t>
            </a:r>
          </a:p>
          <a:p>
            <a:pPr lvl="1"/>
            <a:endParaRPr lang="en-US" dirty="0"/>
          </a:p>
          <a:p>
            <a:r>
              <a:rPr lang="en-US" dirty="0" smtClean="0"/>
              <a:t>Can pick </a:t>
            </a:r>
            <a:r>
              <a:rPr lang="en-US" i="1" dirty="0" smtClean="0"/>
              <a:t>any</a:t>
            </a:r>
            <a:r>
              <a:rPr lang="en-US" dirty="0" smtClean="0"/>
              <a:t> spanning tree rooted at destination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667E8F-4C46-A54F-A59E-8662EF143610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3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More Complicated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three node network: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veryone was neighbors with everyone else</a:t>
            </a:r>
          </a:p>
          <a:p>
            <a:pPr lvl="1"/>
            <a:endParaRPr lang="en-US" dirty="0"/>
          </a:p>
          <a:p>
            <a:r>
              <a:rPr lang="en-US" dirty="0" smtClean="0"/>
              <a:t>What happens in a larger network?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50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382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              Four Node Network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93" name="Shape 159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51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1594" name="Shape 1594"/>
          <p:cNvSpPr/>
          <p:nvPr/>
        </p:nvSpPr>
        <p:spPr>
          <a:xfrm>
            <a:off x="392906" y="4205883"/>
            <a:ext cx="2428875" cy="1589484"/>
          </a:xfrm>
          <a:prstGeom prst="rect">
            <a:avLst/>
          </a:prstGeom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595" name="Shape 1595"/>
          <p:cNvSpPr/>
          <p:nvPr/>
        </p:nvSpPr>
        <p:spPr>
          <a:xfrm>
            <a:off x="1250156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596" name="Shape 1596"/>
          <p:cNvSpPr/>
          <p:nvPr/>
        </p:nvSpPr>
        <p:spPr>
          <a:xfrm flipV="1">
            <a:off x="455194" y="4664401"/>
            <a:ext cx="2232831" cy="702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597" name="Shape 1597"/>
          <p:cNvSpPr/>
          <p:nvPr/>
        </p:nvSpPr>
        <p:spPr>
          <a:xfrm flipV="1">
            <a:off x="1028958" y="4304030"/>
            <a:ext cx="692" cy="1437768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598" name="Shape 1598"/>
          <p:cNvSpPr/>
          <p:nvPr/>
        </p:nvSpPr>
        <p:spPr>
          <a:xfrm>
            <a:off x="625078" y="465236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599" name="Shape 1599"/>
          <p:cNvSpPr/>
          <p:nvPr/>
        </p:nvSpPr>
        <p:spPr>
          <a:xfrm>
            <a:off x="625078" y="500062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600" name="Shape 1600"/>
          <p:cNvSpPr/>
          <p:nvPr/>
        </p:nvSpPr>
        <p:spPr>
          <a:xfrm>
            <a:off x="1232297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601" name="Shape 1601"/>
          <p:cNvSpPr/>
          <p:nvPr/>
        </p:nvSpPr>
        <p:spPr>
          <a:xfrm>
            <a:off x="1276945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02" name="Shape 1602"/>
          <p:cNvSpPr/>
          <p:nvPr/>
        </p:nvSpPr>
        <p:spPr>
          <a:xfrm>
            <a:off x="1625203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603" name="Shape 1603"/>
          <p:cNvSpPr/>
          <p:nvPr/>
        </p:nvSpPr>
        <p:spPr>
          <a:xfrm>
            <a:off x="2018109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604" name="Shape 1604"/>
          <p:cNvSpPr/>
          <p:nvPr/>
        </p:nvSpPr>
        <p:spPr>
          <a:xfrm>
            <a:off x="625078" y="534888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605" name="Shape 1605"/>
          <p:cNvSpPr/>
          <p:nvPr/>
        </p:nvSpPr>
        <p:spPr>
          <a:xfrm>
            <a:off x="1616273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606" name="Shape 1606"/>
          <p:cNvSpPr/>
          <p:nvPr/>
        </p:nvSpPr>
        <p:spPr>
          <a:xfrm>
            <a:off x="2009180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607" name="Shape 1607"/>
          <p:cNvSpPr/>
          <p:nvPr/>
        </p:nvSpPr>
        <p:spPr>
          <a:xfrm>
            <a:off x="1669852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08" name="Shape 1608"/>
          <p:cNvSpPr/>
          <p:nvPr/>
        </p:nvSpPr>
        <p:spPr>
          <a:xfrm>
            <a:off x="2044899" y="5036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09" name="Shape 1609"/>
          <p:cNvSpPr/>
          <p:nvPr/>
        </p:nvSpPr>
        <p:spPr>
          <a:xfrm>
            <a:off x="1285875" y="5348883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10" name="Shape 1610"/>
          <p:cNvSpPr/>
          <p:nvPr/>
        </p:nvSpPr>
        <p:spPr>
          <a:xfrm>
            <a:off x="1678781" y="5348883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11" name="Shape 1611"/>
          <p:cNvSpPr/>
          <p:nvPr/>
        </p:nvSpPr>
        <p:spPr>
          <a:xfrm>
            <a:off x="2053828" y="5348883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12" name="Shape 1612"/>
          <p:cNvSpPr/>
          <p:nvPr/>
        </p:nvSpPr>
        <p:spPr>
          <a:xfrm rot="16200000">
            <a:off x="-337096" y="4877842"/>
            <a:ext cx="96887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1613" name="Shape 1613"/>
          <p:cNvSpPr/>
          <p:nvPr/>
        </p:nvSpPr>
        <p:spPr>
          <a:xfrm>
            <a:off x="1585019" y="3772793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sp>
        <p:nvSpPr>
          <p:cNvPr id="1614" name="Shape 1614"/>
          <p:cNvSpPr/>
          <p:nvPr/>
        </p:nvSpPr>
        <p:spPr>
          <a:xfrm flipH="1">
            <a:off x="2004367" y="2606715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15" name="Shape 1615"/>
          <p:cNvSpPr/>
          <p:nvPr/>
        </p:nvSpPr>
        <p:spPr>
          <a:xfrm>
            <a:off x="4618661" y="2606715"/>
            <a:ext cx="2320587" cy="823433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16" name="Shape 1616"/>
          <p:cNvSpPr/>
          <p:nvPr/>
        </p:nvSpPr>
        <p:spPr>
          <a:xfrm>
            <a:off x="4205883" y="229493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1617" name="Shape 1617"/>
          <p:cNvSpPr/>
          <p:nvPr/>
        </p:nvSpPr>
        <p:spPr>
          <a:xfrm>
            <a:off x="3027164" y="348719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1618" name="Shape 1618"/>
          <p:cNvSpPr/>
          <p:nvPr/>
        </p:nvSpPr>
        <p:spPr>
          <a:xfrm>
            <a:off x="3027164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619" name="Shape 1619"/>
          <p:cNvSpPr/>
          <p:nvPr/>
        </p:nvSpPr>
        <p:spPr>
          <a:xfrm>
            <a:off x="5581055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1620" name="Shape 1620"/>
          <p:cNvSpPr/>
          <p:nvPr/>
        </p:nvSpPr>
        <p:spPr>
          <a:xfrm flipV="1">
            <a:off x="4522068" y="3578163"/>
            <a:ext cx="2382593" cy="821030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21" name="Shape 1621"/>
          <p:cNvSpPr/>
          <p:nvPr/>
        </p:nvSpPr>
        <p:spPr>
          <a:xfrm>
            <a:off x="2080851" y="3679032"/>
            <a:ext cx="2334296" cy="67614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22" name="Shape 1622"/>
          <p:cNvSpPr/>
          <p:nvPr/>
        </p:nvSpPr>
        <p:spPr>
          <a:xfrm>
            <a:off x="6732985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1623" name="Shape 1623"/>
          <p:cNvSpPr/>
          <p:nvPr/>
        </p:nvSpPr>
        <p:spPr>
          <a:xfrm>
            <a:off x="4205883" y="408979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v</a:t>
            </a:r>
          </a:p>
        </p:txBody>
      </p:sp>
      <p:sp>
        <p:nvSpPr>
          <p:cNvPr id="1624" name="Shape 1624"/>
          <p:cNvSpPr/>
          <p:nvPr/>
        </p:nvSpPr>
        <p:spPr>
          <a:xfrm>
            <a:off x="5572125" y="3491656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625" name="Shape 1625"/>
          <p:cNvSpPr/>
          <p:nvPr/>
        </p:nvSpPr>
        <p:spPr>
          <a:xfrm>
            <a:off x="1598414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1626" name="Shape 1626"/>
          <p:cNvSpPr/>
          <p:nvPr/>
        </p:nvSpPr>
        <p:spPr>
          <a:xfrm>
            <a:off x="2411015" y="4214813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627" name="Shape 1627"/>
          <p:cNvSpPr/>
          <p:nvPr/>
        </p:nvSpPr>
        <p:spPr>
          <a:xfrm>
            <a:off x="2455664" y="469701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28" name="Shape 1628"/>
          <p:cNvSpPr/>
          <p:nvPr/>
        </p:nvSpPr>
        <p:spPr>
          <a:xfrm>
            <a:off x="2455664" y="502741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29" name="Shape 1629"/>
          <p:cNvSpPr/>
          <p:nvPr/>
        </p:nvSpPr>
        <p:spPr>
          <a:xfrm>
            <a:off x="2455664" y="535781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30" name="Shape 1630"/>
          <p:cNvSpPr/>
          <p:nvPr/>
        </p:nvSpPr>
        <p:spPr>
          <a:xfrm>
            <a:off x="1643063" y="526852"/>
            <a:ext cx="2428875" cy="1714500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631" name="Shape 1631"/>
          <p:cNvSpPr/>
          <p:nvPr/>
        </p:nvSpPr>
        <p:spPr>
          <a:xfrm>
            <a:off x="250031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632" name="Shape 1632"/>
          <p:cNvSpPr/>
          <p:nvPr/>
        </p:nvSpPr>
        <p:spPr>
          <a:xfrm flipV="1">
            <a:off x="1705479" y="981491"/>
            <a:ext cx="2232831" cy="702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33" name="Shape 1633"/>
          <p:cNvSpPr/>
          <p:nvPr/>
        </p:nvSpPr>
        <p:spPr>
          <a:xfrm flipV="1">
            <a:off x="2277239" y="625067"/>
            <a:ext cx="693" cy="155378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34" name="Shape 1634"/>
          <p:cNvSpPr/>
          <p:nvPr/>
        </p:nvSpPr>
        <p:spPr>
          <a:xfrm>
            <a:off x="1875234" y="9733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635" name="Shape 1635"/>
          <p:cNvSpPr/>
          <p:nvPr/>
        </p:nvSpPr>
        <p:spPr>
          <a:xfrm>
            <a:off x="1875234" y="132159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636" name="Shape 1636"/>
          <p:cNvSpPr/>
          <p:nvPr/>
        </p:nvSpPr>
        <p:spPr>
          <a:xfrm>
            <a:off x="2500312" y="101798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37" name="Shape 1637"/>
          <p:cNvSpPr/>
          <p:nvPr/>
        </p:nvSpPr>
        <p:spPr>
          <a:xfrm>
            <a:off x="2509242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638" name="Shape 1638"/>
          <p:cNvSpPr/>
          <p:nvPr/>
        </p:nvSpPr>
        <p:spPr>
          <a:xfrm>
            <a:off x="2875359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639" name="Shape 1639"/>
          <p:cNvSpPr/>
          <p:nvPr/>
        </p:nvSpPr>
        <p:spPr>
          <a:xfrm>
            <a:off x="3268265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640" name="Shape 1640"/>
          <p:cNvSpPr/>
          <p:nvPr/>
        </p:nvSpPr>
        <p:spPr>
          <a:xfrm>
            <a:off x="2884289" y="101798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41" name="Shape 1641"/>
          <p:cNvSpPr/>
          <p:nvPr/>
        </p:nvSpPr>
        <p:spPr>
          <a:xfrm>
            <a:off x="3277195" y="101798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42" name="Shape 1642"/>
          <p:cNvSpPr/>
          <p:nvPr/>
        </p:nvSpPr>
        <p:spPr>
          <a:xfrm>
            <a:off x="2902148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643" name="Shape 1643"/>
          <p:cNvSpPr/>
          <p:nvPr/>
        </p:nvSpPr>
        <p:spPr>
          <a:xfrm>
            <a:off x="3277195" y="135731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44" name="Shape 1644"/>
          <p:cNvSpPr/>
          <p:nvPr/>
        </p:nvSpPr>
        <p:spPr>
          <a:xfrm>
            <a:off x="1875234" y="1768078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645" name="Shape 1645"/>
          <p:cNvSpPr/>
          <p:nvPr/>
        </p:nvSpPr>
        <p:spPr>
          <a:xfrm>
            <a:off x="2527102" y="1768078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46" name="Shape 1646"/>
          <p:cNvSpPr/>
          <p:nvPr/>
        </p:nvSpPr>
        <p:spPr>
          <a:xfrm>
            <a:off x="2920008" y="1768078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47" name="Shape 1647"/>
          <p:cNvSpPr/>
          <p:nvPr/>
        </p:nvSpPr>
        <p:spPr>
          <a:xfrm>
            <a:off x="3295055" y="1768078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48" name="Shape 1648"/>
          <p:cNvSpPr/>
          <p:nvPr/>
        </p:nvSpPr>
        <p:spPr>
          <a:xfrm>
            <a:off x="366117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649" name="Shape 1649"/>
          <p:cNvSpPr/>
          <p:nvPr/>
        </p:nvSpPr>
        <p:spPr>
          <a:xfrm>
            <a:off x="3723680" y="101798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50" name="Shape 1650"/>
          <p:cNvSpPr/>
          <p:nvPr/>
        </p:nvSpPr>
        <p:spPr>
          <a:xfrm>
            <a:off x="3687961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651" name="Shape 1651"/>
          <p:cNvSpPr/>
          <p:nvPr/>
        </p:nvSpPr>
        <p:spPr>
          <a:xfrm>
            <a:off x="3705820" y="1750219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52" name="Shape 1652"/>
          <p:cNvSpPr/>
          <p:nvPr/>
        </p:nvSpPr>
        <p:spPr>
          <a:xfrm>
            <a:off x="6402586" y="1098352"/>
            <a:ext cx="2428875" cy="1660922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653" name="Shape 1653"/>
          <p:cNvSpPr/>
          <p:nvPr/>
        </p:nvSpPr>
        <p:spPr>
          <a:xfrm>
            <a:off x="7259836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654" name="Shape 1654"/>
          <p:cNvSpPr/>
          <p:nvPr/>
        </p:nvSpPr>
        <p:spPr>
          <a:xfrm flipV="1">
            <a:off x="6465002" y="1552991"/>
            <a:ext cx="2232831" cy="702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55" name="Shape 1655"/>
          <p:cNvSpPr/>
          <p:nvPr/>
        </p:nvSpPr>
        <p:spPr>
          <a:xfrm flipV="1">
            <a:off x="7036764" y="1196566"/>
            <a:ext cx="766" cy="1473419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56" name="Shape 1656"/>
          <p:cNvSpPr/>
          <p:nvPr/>
        </p:nvSpPr>
        <p:spPr>
          <a:xfrm>
            <a:off x="6634758" y="15448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657" name="Shape 1657"/>
          <p:cNvSpPr/>
          <p:nvPr/>
        </p:nvSpPr>
        <p:spPr>
          <a:xfrm>
            <a:off x="6634758" y="191095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658" name="Shape 1658"/>
          <p:cNvSpPr/>
          <p:nvPr/>
        </p:nvSpPr>
        <p:spPr>
          <a:xfrm>
            <a:off x="7241976" y="158948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59" name="Shape 1659"/>
          <p:cNvSpPr/>
          <p:nvPr/>
        </p:nvSpPr>
        <p:spPr>
          <a:xfrm>
            <a:off x="7286625" y="19288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60" name="Shape 1660"/>
          <p:cNvSpPr/>
          <p:nvPr/>
        </p:nvSpPr>
        <p:spPr>
          <a:xfrm>
            <a:off x="7634883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661" name="Shape 1661"/>
          <p:cNvSpPr/>
          <p:nvPr/>
        </p:nvSpPr>
        <p:spPr>
          <a:xfrm>
            <a:off x="8027789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662" name="Shape 1662"/>
          <p:cNvSpPr/>
          <p:nvPr/>
        </p:nvSpPr>
        <p:spPr>
          <a:xfrm>
            <a:off x="6634758" y="224135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663" name="Shape 1663"/>
          <p:cNvSpPr/>
          <p:nvPr/>
        </p:nvSpPr>
        <p:spPr>
          <a:xfrm>
            <a:off x="7625953" y="158948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64" name="Shape 1664"/>
          <p:cNvSpPr/>
          <p:nvPr/>
        </p:nvSpPr>
        <p:spPr>
          <a:xfrm>
            <a:off x="8018859" y="1589484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65" name="Shape 1665"/>
          <p:cNvSpPr/>
          <p:nvPr/>
        </p:nvSpPr>
        <p:spPr>
          <a:xfrm>
            <a:off x="7679531" y="19288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66" name="Shape 1666"/>
          <p:cNvSpPr/>
          <p:nvPr/>
        </p:nvSpPr>
        <p:spPr>
          <a:xfrm>
            <a:off x="8054578" y="192881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67" name="Shape 1667"/>
          <p:cNvSpPr/>
          <p:nvPr/>
        </p:nvSpPr>
        <p:spPr>
          <a:xfrm>
            <a:off x="7277695" y="224135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68" name="Shape 1668"/>
          <p:cNvSpPr/>
          <p:nvPr/>
        </p:nvSpPr>
        <p:spPr>
          <a:xfrm>
            <a:off x="7617023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669" name="Shape 1669"/>
          <p:cNvSpPr/>
          <p:nvPr/>
        </p:nvSpPr>
        <p:spPr>
          <a:xfrm>
            <a:off x="7983141" y="2277070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670" name="Shape 1670"/>
          <p:cNvSpPr/>
          <p:nvPr/>
        </p:nvSpPr>
        <p:spPr>
          <a:xfrm>
            <a:off x="8420695" y="110728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671" name="Shape 1671"/>
          <p:cNvSpPr/>
          <p:nvPr/>
        </p:nvSpPr>
        <p:spPr>
          <a:xfrm>
            <a:off x="8465344" y="158948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72" name="Shape 1672"/>
          <p:cNvSpPr/>
          <p:nvPr/>
        </p:nvSpPr>
        <p:spPr>
          <a:xfrm>
            <a:off x="8465344" y="1919883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73" name="Shape 1673"/>
          <p:cNvSpPr/>
          <p:nvPr/>
        </p:nvSpPr>
        <p:spPr>
          <a:xfrm>
            <a:off x="8402836" y="227707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674" name="Shape 1674"/>
          <p:cNvSpPr/>
          <p:nvPr/>
        </p:nvSpPr>
        <p:spPr>
          <a:xfrm>
            <a:off x="4982766" y="4500562"/>
            <a:ext cx="2428875" cy="1660922"/>
          </a:xfrm>
          <a:prstGeom prst="rect">
            <a:avLst/>
          </a:prstGeom>
          <a:ln w="635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675" name="Shape 1675"/>
          <p:cNvSpPr/>
          <p:nvPr/>
        </p:nvSpPr>
        <p:spPr>
          <a:xfrm>
            <a:off x="5840015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676" name="Shape 1676"/>
          <p:cNvSpPr/>
          <p:nvPr/>
        </p:nvSpPr>
        <p:spPr>
          <a:xfrm flipV="1">
            <a:off x="5045182" y="4955202"/>
            <a:ext cx="2232831" cy="702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77" name="Shape 1677"/>
          <p:cNvSpPr/>
          <p:nvPr/>
        </p:nvSpPr>
        <p:spPr>
          <a:xfrm flipV="1">
            <a:off x="5616938" y="4598780"/>
            <a:ext cx="725" cy="1464486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678" name="Shape 1678"/>
          <p:cNvSpPr/>
          <p:nvPr/>
        </p:nvSpPr>
        <p:spPr>
          <a:xfrm>
            <a:off x="5214937" y="494704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679" name="Shape 1679"/>
          <p:cNvSpPr/>
          <p:nvPr/>
        </p:nvSpPr>
        <p:spPr>
          <a:xfrm>
            <a:off x="5822156" y="4991695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80" name="Shape 1680"/>
          <p:cNvSpPr/>
          <p:nvPr/>
        </p:nvSpPr>
        <p:spPr>
          <a:xfrm>
            <a:off x="6215062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681" name="Shape 1681"/>
          <p:cNvSpPr/>
          <p:nvPr/>
        </p:nvSpPr>
        <p:spPr>
          <a:xfrm>
            <a:off x="6607969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682" name="Shape 1682"/>
          <p:cNvSpPr/>
          <p:nvPr/>
        </p:nvSpPr>
        <p:spPr>
          <a:xfrm>
            <a:off x="5214937" y="529530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683" name="Shape 1683"/>
          <p:cNvSpPr/>
          <p:nvPr/>
        </p:nvSpPr>
        <p:spPr>
          <a:xfrm>
            <a:off x="6206133" y="4991695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84" name="Shape 1684"/>
          <p:cNvSpPr/>
          <p:nvPr/>
        </p:nvSpPr>
        <p:spPr>
          <a:xfrm>
            <a:off x="6599039" y="4991695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85" name="Shape 1685"/>
          <p:cNvSpPr/>
          <p:nvPr/>
        </p:nvSpPr>
        <p:spPr>
          <a:xfrm>
            <a:off x="5848945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686" name="Shape 1686"/>
          <p:cNvSpPr/>
          <p:nvPr/>
        </p:nvSpPr>
        <p:spPr>
          <a:xfrm>
            <a:off x="6232922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87" name="Shape 1687"/>
          <p:cNvSpPr/>
          <p:nvPr/>
        </p:nvSpPr>
        <p:spPr>
          <a:xfrm>
            <a:off x="6599039" y="5322094"/>
            <a:ext cx="25003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688" name="Shape 1688"/>
          <p:cNvSpPr/>
          <p:nvPr/>
        </p:nvSpPr>
        <p:spPr>
          <a:xfrm>
            <a:off x="5214937" y="562570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689" name="Shape 1689"/>
          <p:cNvSpPr/>
          <p:nvPr/>
        </p:nvSpPr>
        <p:spPr>
          <a:xfrm>
            <a:off x="5866805" y="5625703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90" name="Shape 1690"/>
          <p:cNvSpPr/>
          <p:nvPr/>
        </p:nvSpPr>
        <p:spPr>
          <a:xfrm>
            <a:off x="6259711" y="5625703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91" name="Shape 1691"/>
          <p:cNvSpPr/>
          <p:nvPr/>
        </p:nvSpPr>
        <p:spPr>
          <a:xfrm>
            <a:off x="6634758" y="5625703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92" name="Shape 1692"/>
          <p:cNvSpPr/>
          <p:nvPr/>
        </p:nvSpPr>
        <p:spPr>
          <a:xfrm>
            <a:off x="7000875" y="450949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693" name="Shape 1693"/>
          <p:cNvSpPr/>
          <p:nvPr/>
        </p:nvSpPr>
        <p:spPr>
          <a:xfrm>
            <a:off x="7045524" y="4991695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694" name="Shape 1694"/>
          <p:cNvSpPr/>
          <p:nvPr/>
        </p:nvSpPr>
        <p:spPr>
          <a:xfrm>
            <a:off x="7027664" y="532209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695" name="Shape 1695"/>
          <p:cNvSpPr/>
          <p:nvPr/>
        </p:nvSpPr>
        <p:spPr>
          <a:xfrm>
            <a:off x="7045524" y="56078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5687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              After first exchange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99" name="Shape 1699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52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1700" name="Shape 1700"/>
          <p:cNvSpPr/>
          <p:nvPr/>
        </p:nvSpPr>
        <p:spPr>
          <a:xfrm>
            <a:off x="1250156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701" name="Shape 1701"/>
          <p:cNvSpPr/>
          <p:nvPr/>
        </p:nvSpPr>
        <p:spPr>
          <a:xfrm flipV="1">
            <a:off x="455194" y="4664401"/>
            <a:ext cx="2232831" cy="702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02" name="Shape 1702"/>
          <p:cNvSpPr/>
          <p:nvPr/>
        </p:nvSpPr>
        <p:spPr>
          <a:xfrm>
            <a:off x="625078" y="465236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703" name="Shape 1703"/>
          <p:cNvSpPr/>
          <p:nvPr/>
        </p:nvSpPr>
        <p:spPr>
          <a:xfrm>
            <a:off x="625078" y="500062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704" name="Shape 1704"/>
          <p:cNvSpPr/>
          <p:nvPr/>
        </p:nvSpPr>
        <p:spPr>
          <a:xfrm>
            <a:off x="1232297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05" name="Shape 1705"/>
          <p:cNvSpPr/>
          <p:nvPr/>
        </p:nvSpPr>
        <p:spPr>
          <a:xfrm>
            <a:off x="1259086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06" name="Shape 1706"/>
          <p:cNvSpPr/>
          <p:nvPr/>
        </p:nvSpPr>
        <p:spPr>
          <a:xfrm>
            <a:off x="1625203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707" name="Shape 1707"/>
          <p:cNvSpPr/>
          <p:nvPr/>
        </p:nvSpPr>
        <p:spPr>
          <a:xfrm>
            <a:off x="2018109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708" name="Shape 1708"/>
          <p:cNvSpPr/>
          <p:nvPr/>
        </p:nvSpPr>
        <p:spPr>
          <a:xfrm>
            <a:off x="625078" y="534888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709" name="Shape 1709"/>
          <p:cNvSpPr/>
          <p:nvPr/>
        </p:nvSpPr>
        <p:spPr>
          <a:xfrm>
            <a:off x="1616273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10" name="Shape 1710"/>
          <p:cNvSpPr/>
          <p:nvPr/>
        </p:nvSpPr>
        <p:spPr>
          <a:xfrm>
            <a:off x="2009180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711" name="Shape 1711"/>
          <p:cNvSpPr/>
          <p:nvPr/>
        </p:nvSpPr>
        <p:spPr>
          <a:xfrm>
            <a:off x="1651992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12" name="Shape 1712"/>
          <p:cNvSpPr/>
          <p:nvPr/>
        </p:nvSpPr>
        <p:spPr>
          <a:xfrm>
            <a:off x="2027039" y="5036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13" name="Shape 1713"/>
          <p:cNvSpPr/>
          <p:nvPr/>
        </p:nvSpPr>
        <p:spPr>
          <a:xfrm>
            <a:off x="1268016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714" name="Shape 1714"/>
          <p:cNvSpPr/>
          <p:nvPr/>
        </p:nvSpPr>
        <p:spPr>
          <a:xfrm>
            <a:off x="1660922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15" name="Shape 1715"/>
          <p:cNvSpPr/>
          <p:nvPr/>
        </p:nvSpPr>
        <p:spPr>
          <a:xfrm>
            <a:off x="1991320" y="5384601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16" name="Shape 1716"/>
          <p:cNvSpPr/>
          <p:nvPr/>
        </p:nvSpPr>
        <p:spPr>
          <a:xfrm rot="16200000">
            <a:off x="-390674" y="4824264"/>
            <a:ext cx="1076027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1717" name="Shape 1717"/>
          <p:cNvSpPr/>
          <p:nvPr/>
        </p:nvSpPr>
        <p:spPr>
          <a:xfrm>
            <a:off x="1585019" y="3772793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sp>
        <p:nvSpPr>
          <p:cNvPr id="1718" name="Shape 1718"/>
          <p:cNvSpPr/>
          <p:nvPr/>
        </p:nvSpPr>
        <p:spPr>
          <a:xfrm flipH="1">
            <a:off x="2004367" y="2606715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19" name="Shape 1719"/>
          <p:cNvSpPr/>
          <p:nvPr/>
        </p:nvSpPr>
        <p:spPr>
          <a:xfrm>
            <a:off x="4618661" y="2606715"/>
            <a:ext cx="2320587" cy="823433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20" name="Shape 1720"/>
          <p:cNvSpPr/>
          <p:nvPr/>
        </p:nvSpPr>
        <p:spPr>
          <a:xfrm>
            <a:off x="4205883" y="229493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1721" name="Shape 1721"/>
          <p:cNvSpPr/>
          <p:nvPr/>
        </p:nvSpPr>
        <p:spPr>
          <a:xfrm>
            <a:off x="3027164" y="348719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1722" name="Shape 1722"/>
          <p:cNvSpPr/>
          <p:nvPr/>
        </p:nvSpPr>
        <p:spPr>
          <a:xfrm>
            <a:off x="3027164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723" name="Shape 1723"/>
          <p:cNvSpPr/>
          <p:nvPr/>
        </p:nvSpPr>
        <p:spPr>
          <a:xfrm>
            <a:off x="5581055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1724" name="Shape 1724"/>
          <p:cNvSpPr/>
          <p:nvPr/>
        </p:nvSpPr>
        <p:spPr>
          <a:xfrm flipV="1">
            <a:off x="4522068" y="3578163"/>
            <a:ext cx="2382593" cy="821030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25" name="Shape 1725"/>
          <p:cNvSpPr/>
          <p:nvPr/>
        </p:nvSpPr>
        <p:spPr>
          <a:xfrm>
            <a:off x="2080851" y="3679032"/>
            <a:ext cx="2334296" cy="67614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26" name="Shape 1726"/>
          <p:cNvSpPr/>
          <p:nvPr/>
        </p:nvSpPr>
        <p:spPr>
          <a:xfrm>
            <a:off x="6732985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1727" name="Shape 1727"/>
          <p:cNvSpPr/>
          <p:nvPr/>
        </p:nvSpPr>
        <p:spPr>
          <a:xfrm>
            <a:off x="4205883" y="408979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v</a:t>
            </a:r>
          </a:p>
        </p:txBody>
      </p:sp>
      <p:sp>
        <p:nvSpPr>
          <p:cNvPr id="1728" name="Shape 1728"/>
          <p:cNvSpPr/>
          <p:nvPr/>
        </p:nvSpPr>
        <p:spPr>
          <a:xfrm>
            <a:off x="5572125" y="3491656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729" name="Shape 1729"/>
          <p:cNvSpPr/>
          <p:nvPr/>
        </p:nvSpPr>
        <p:spPr>
          <a:xfrm>
            <a:off x="1598414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1730" name="Shape 1730"/>
          <p:cNvSpPr/>
          <p:nvPr/>
        </p:nvSpPr>
        <p:spPr>
          <a:xfrm>
            <a:off x="2411015" y="4214813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731" name="Shape 1731"/>
          <p:cNvSpPr/>
          <p:nvPr/>
        </p:nvSpPr>
        <p:spPr>
          <a:xfrm>
            <a:off x="2455664" y="469701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32" name="Shape 1732"/>
          <p:cNvSpPr/>
          <p:nvPr/>
        </p:nvSpPr>
        <p:spPr>
          <a:xfrm>
            <a:off x="2375297" y="502741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733" name="Shape 1733"/>
          <p:cNvSpPr/>
          <p:nvPr/>
        </p:nvSpPr>
        <p:spPr>
          <a:xfrm>
            <a:off x="2402086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34" name="Shape 1734"/>
          <p:cNvSpPr/>
          <p:nvPr/>
        </p:nvSpPr>
        <p:spPr>
          <a:xfrm>
            <a:off x="7259836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735" name="Shape 1735"/>
          <p:cNvSpPr/>
          <p:nvPr/>
        </p:nvSpPr>
        <p:spPr>
          <a:xfrm flipV="1">
            <a:off x="6465002" y="1552991"/>
            <a:ext cx="2232831" cy="702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36" name="Shape 1736"/>
          <p:cNvSpPr/>
          <p:nvPr/>
        </p:nvSpPr>
        <p:spPr>
          <a:xfrm>
            <a:off x="6634758" y="15448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737" name="Shape 1737"/>
          <p:cNvSpPr/>
          <p:nvPr/>
        </p:nvSpPr>
        <p:spPr>
          <a:xfrm>
            <a:off x="6634758" y="191095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738" name="Shape 1738"/>
          <p:cNvSpPr/>
          <p:nvPr/>
        </p:nvSpPr>
        <p:spPr>
          <a:xfrm>
            <a:off x="7634883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739" name="Shape 1739"/>
          <p:cNvSpPr/>
          <p:nvPr/>
        </p:nvSpPr>
        <p:spPr>
          <a:xfrm>
            <a:off x="8027789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740" name="Shape 1740"/>
          <p:cNvSpPr/>
          <p:nvPr/>
        </p:nvSpPr>
        <p:spPr>
          <a:xfrm>
            <a:off x="8420695" y="110728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741" name="Shape 1741"/>
          <p:cNvSpPr/>
          <p:nvPr/>
        </p:nvSpPr>
        <p:spPr>
          <a:xfrm>
            <a:off x="392906" y="4205883"/>
            <a:ext cx="2428875" cy="1589484"/>
          </a:xfrm>
          <a:prstGeom prst="rect">
            <a:avLst/>
          </a:prstGeom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742" name="Shape 1742"/>
          <p:cNvSpPr/>
          <p:nvPr/>
        </p:nvSpPr>
        <p:spPr>
          <a:xfrm flipV="1">
            <a:off x="455194" y="4664401"/>
            <a:ext cx="2232831" cy="702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43" name="Shape 1743"/>
          <p:cNvSpPr/>
          <p:nvPr/>
        </p:nvSpPr>
        <p:spPr>
          <a:xfrm flipV="1">
            <a:off x="1028958" y="4304030"/>
            <a:ext cx="692" cy="1437768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44" name="Shape 1744"/>
          <p:cNvSpPr/>
          <p:nvPr/>
        </p:nvSpPr>
        <p:spPr>
          <a:xfrm>
            <a:off x="6402586" y="1098352"/>
            <a:ext cx="2428875" cy="1660922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745" name="Shape 1745"/>
          <p:cNvSpPr/>
          <p:nvPr/>
        </p:nvSpPr>
        <p:spPr>
          <a:xfrm flipV="1">
            <a:off x="7036764" y="1196566"/>
            <a:ext cx="766" cy="1473419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46" name="Shape 1746"/>
          <p:cNvSpPr/>
          <p:nvPr/>
        </p:nvSpPr>
        <p:spPr>
          <a:xfrm>
            <a:off x="6634758" y="224135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747" name="Shape 1747"/>
          <p:cNvSpPr/>
          <p:nvPr/>
        </p:nvSpPr>
        <p:spPr>
          <a:xfrm>
            <a:off x="7277695" y="224135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48" name="Shape 1748"/>
          <p:cNvSpPr/>
          <p:nvPr/>
        </p:nvSpPr>
        <p:spPr>
          <a:xfrm>
            <a:off x="7617023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749" name="Shape 1749"/>
          <p:cNvSpPr/>
          <p:nvPr/>
        </p:nvSpPr>
        <p:spPr>
          <a:xfrm>
            <a:off x="7983141" y="2277070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50" name="Shape 1750"/>
          <p:cNvSpPr/>
          <p:nvPr/>
        </p:nvSpPr>
        <p:spPr>
          <a:xfrm>
            <a:off x="3652242" y="178593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51" name="Shape 1751"/>
          <p:cNvSpPr/>
          <p:nvPr/>
        </p:nvSpPr>
        <p:spPr>
          <a:xfrm>
            <a:off x="1643063" y="526852"/>
            <a:ext cx="2428875" cy="1714500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752" name="Shape 1752"/>
          <p:cNvSpPr/>
          <p:nvPr/>
        </p:nvSpPr>
        <p:spPr>
          <a:xfrm>
            <a:off x="250031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753" name="Shape 1753"/>
          <p:cNvSpPr/>
          <p:nvPr/>
        </p:nvSpPr>
        <p:spPr>
          <a:xfrm flipV="1">
            <a:off x="1705479" y="981491"/>
            <a:ext cx="2232831" cy="702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54" name="Shape 1754"/>
          <p:cNvSpPr/>
          <p:nvPr/>
        </p:nvSpPr>
        <p:spPr>
          <a:xfrm flipV="1">
            <a:off x="2277239" y="625067"/>
            <a:ext cx="693" cy="155378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55" name="Shape 1755"/>
          <p:cNvSpPr/>
          <p:nvPr/>
        </p:nvSpPr>
        <p:spPr>
          <a:xfrm>
            <a:off x="1875234" y="9733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756" name="Shape 1756"/>
          <p:cNvSpPr/>
          <p:nvPr/>
        </p:nvSpPr>
        <p:spPr>
          <a:xfrm>
            <a:off x="1875234" y="132159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757" name="Shape 1757"/>
          <p:cNvSpPr/>
          <p:nvPr/>
        </p:nvSpPr>
        <p:spPr>
          <a:xfrm>
            <a:off x="2509242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58" name="Shape 1758"/>
          <p:cNvSpPr/>
          <p:nvPr/>
        </p:nvSpPr>
        <p:spPr>
          <a:xfrm>
            <a:off x="2875359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759" name="Shape 1759"/>
          <p:cNvSpPr/>
          <p:nvPr/>
        </p:nvSpPr>
        <p:spPr>
          <a:xfrm>
            <a:off x="3268265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760" name="Shape 1760"/>
          <p:cNvSpPr/>
          <p:nvPr/>
        </p:nvSpPr>
        <p:spPr>
          <a:xfrm>
            <a:off x="2902148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61" name="Shape 1761"/>
          <p:cNvSpPr/>
          <p:nvPr/>
        </p:nvSpPr>
        <p:spPr>
          <a:xfrm>
            <a:off x="3277195" y="135731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62" name="Shape 1762"/>
          <p:cNvSpPr/>
          <p:nvPr/>
        </p:nvSpPr>
        <p:spPr>
          <a:xfrm>
            <a:off x="1875234" y="1768078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763" name="Shape 1763"/>
          <p:cNvSpPr/>
          <p:nvPr/>
        </p:nvSpPr>
        <p:spPr>
          <a:xfrm>
            <a:off x="366117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764" name="Shape 1764"/>
          <p:cNvSpPr/>
          <p:nvPr/>
        </p:nvSpPr>
        <p:spPr>
          <a:xfrm>
            <a:off x="3687961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765" name="Shape 1765"/>
          <p:cNvSpPr/>
          <p:nvPr/>
        </p:nvSpPr>
        <p:spPr>
          <a:xfrm>
            <a:off x="4982766" y="4500562"/>
            <a:ext cx="2428875" cy="1660922"/>
          </a:xfrm>
          <a:prstGeom prst="rect">
            <a:avLst/>
          </a:prstGeom>
          <a:ln w="635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766" name="Shape 1766"/>
          <p:cNvSpPr/>
          <p:nvPr/>
        </p:nvSpPr>
        <p:spPr>
          <a:xfrm>
            <a:off x="5840015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767" name="Shape 1767"/>
          <p:cNvSpPr/>
          <p:nvPr/>
        </p:nvSpPr>
        <p:spPr>
          <a:xfrm flipV="1">
            <a:off x="5045182" y="4955202"/>
            <a:ext cx="2232831" cy="702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68" name="Shape 1768"/>
          <p:cNvSpPr/>
          <p:nvPr/>
        </p:nvSpPr>
        <p:spPr>
          <a:xfrm flipV="1">
            <a:off x="5616938" y="4598780"/>
            <a:ext cx="725" cy="1464486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769" name="Shape 1769"/>
          <p:cNvSpPr/>
          <p:nvPr/>
        </p:nvSpPr>
        <p:spPr>
          <a:xfrm>
            <a:off x="5214937" y="494704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770" name="Shape 1770"/>
          <p:cNvSpPr/>
          <p:nvPr/>
        </p:nvSpPr>
        <p:spPr>
          <a:xfrm>
            <a:off x="6215062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771" name="Shape 1771"/>
          <p:cNvSpPr/>
          <p:nvPr/>
        </p:nvSpPr>
        <p:spPr>
          <a:xfrm>
            <a:off x="6607969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772" name="Shape 1772"/>
          <p:cNvSpPr/>
          <p:nvPr/>
        </p:nvSpPr>
        <p:spPr>
          <a:xfrm>
            <a:off x="5214937" y="529530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773" name="Shape 1773"/>
          <p:cNvSpPr/>
          <p:nvPr/>
        </p:nvSpPr>
        <p:spPr>
          <a:xfrm>
            <a:off x="5848945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774" name="Shape 1774"/>
          <p:cNvSpPr/>
          <p:nvPr/>
        </p:nvSpPr>
        <p:spPr>
          <a:xfrm>
            <a:off x="6232922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75" name="Shape 1775"/>
          <p:cNvSpPr/>
          <p:nvPr/>
        </p:nvSpPr>
        <p:spPr>
          <a:xfrm>
            <a:off x="6599039" y="5322094"/>
            <a:ext cx="25003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76" name="Shape 1776"/>
          <p:cNvSpPr/>
          <p:nvPr/>
        </p:nvSpPr>
        <p:spPr>
          <a:xfrm>
            <a:off x="5214937" y="562570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777" name="Shape 1777"/>
          <p:cNvSpPr/>
          <p:nvPr/>
        </p:nvSpPr>
        <p:spPr>
          <a:xfrm>
            <a:off x="7000875" y="450949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778" name="Shape 1778"/>
          <p:cNvSpPr/>
          <p:nvPr/>
        </p:nvSpPr>
        <p:spPr>
          <a:xfrm>
            <a:off x="7027664" y="532209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79" name="Shape 1779"/>
          <p:cNvSpPr/>
          <p:nvPr/>
        </p:nvSpPr>
        <p:spPr>
          <a:xfrm>
            <a:off x="7259836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80" name="Shape 1780"/>
          <p:cNvSpPr/>
          <p:nvPr/>
        </p:nvSpPr>
        <p:spPr>
          <a:xfrm>
            <a:off x="7652742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81" name="Shape 1781"/>
          <p:cNvSpPr/>
          <p:nvPr/>
        </p:nvSpPr>
        <p:spPr>
          <a:xfrm>
            <a:off x="8027789" y="1607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82" name="Shape 1782"/>
          <p:cNvSpPr/>
          <p:nvPr/>
        </p:nvSpPr>
        <p:spPr>
          <a:xfrm>
            <a:off x="7259836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783" name="Shape 1783"/>
          <p:cNvSpPr/>
          <p:nvPr/>
        </p:nvSpPr>
        <p:spPr>
          <a:xfrm>
            <a:off x="7643813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84" name="Shape 1784"/>
          <p:cNvSpPr/>
          <p:nvPr/>
        </p:nvSpPr>
        <p:spPr>
          <a:xfrm>
            <a:off x="7983141" y="1937742"/>
            <a:ext cx="25896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85" name="Shape 1785"/>
          <p:cNvSpPr/>
          <p:nvPr/>
        </p:nvSpPr>
        <p:spPr>
          <a:xfrm>
            <a:off x="8429625" y="1616273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786" name="Shape 1786"/>
          <p:cNvSpPr/>
          <p:nvPr/>
        </p:nvSpPr>
        <p:spPr>
          <a:xfrm>
            <a:off x="8420695" y="19377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87" name="Shape 1787"/>
          <p:cNvSpPr/>
          <p:nvPr/>
        </p:nvSpPr>
        <p:spPr>
          <a:xfrm>
            <a:off x="2482453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88" name="Shape 1788"/>
          <p:cNvSpPr/>
          <p:nvPr/>
        </p:nvSpPr>
        <p:spPr>
          <a:xfrm>
            <a:off x="2866430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89" name="Shape 1789"/>
          <p:cNvSpPr/>
          <p:nvPr/>
        </p:nvSpPr>
        <p:spPr>
          <a:xfrm>
            <a:off x="3259336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790" name="Shape 1790"/>
          <p:cNvSpPr/>
          <p:nvPr/>
        </p:nvSpPr>
        <p:spPr>
          <a:xfrm>
            <a:off x="3705820" y="97333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91" name="Shape 1791"/>
          <p:cNvSpPr/>
          <p:nvPr/>
        </p:nvSpPr>
        <p:spPr>
          <a:xfrm>
            <a:off x="2536031" y="17502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92" name="Shape 1792"/>
          <p:cNvSpPr/>
          <p:nvPr/>
        </p:nvSpPr>
        <p:spPr>
          <a:xfrm>
            <a:off x="2875359" y="178593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793" name="Shape 1793"/>
          <p:cNvSpPr/>
          <p:nvPr/>
        </p:nvSpPr>
        <p:spPr>
          <a:xfrm>
            <a:off x="3241476" y="1785937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94" name="Shape 1794"/>
          <p:cNvSpPr/>
          <p:nvPr/>
        </p:nvSpPr>
        <p:spPr>
          <a:xfrm>
            <a:off x="8402836" y="227707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95" name="Shape 1795"/>
          <p:cNvSpPr/>
          <p:nvPr/>
        </p:nvSpPr>
        <p:spPr>
          <a:xfrm>
            <a:off x="5884664" y="567928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796" name="Shape 1796"/>
          <p:cNvSpPr/>
          <p:nvPr/>
        </p:nvSpPr>
        <p:spPr>
          <a:xfrm>
            <a:off x="6215063" y="568821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797" name="Shape 1797"/>
          <p:cNvSpPr/>
          <p:nvPr/>
        </p:nvSpPr>
        <p:spPr>
          <a:xfrm>
            <a:off x="6581180" y="5688211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798" name="Shape 1798"/>
          <p:cNvSpPr/>
          <p:nvPr/>
        </p:nvSpPr>
        <p:spPr>
          <a:xfrm>
            <a:off x="7000875" y="568821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799" name="Shape 1799"/>
          <p:cNvSpPr/>
          <p:nvPr/>
        </p:nvSpPr>
        <p:spPr>
          <a:xfrm>
            <a:off x="5813226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00" name="Shape 1800"/>
          <p:cNvSpPr/>
          <p:nvPr/>
        </p:nvSpPr>
        <p:spPr>
          <a:xfrm>
            <a:off x="6197203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01" name="Shape 1801"/>
          <p:cNvSpPr/>
          <p:nvPr/>
        </p:nvSpPr>
        <p:spPr>
          <a:xfrm>
            <a:off x="6590109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802" name="Shape 1802"/>
          <p:cNvSpPr/>
          <p:nvPr/>
        </p:nvSpPr>
        <p:spPr>
          <a:xfrm>
            <a:off x="7036594" y="496490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803" name="Shape 1803"/>
          <p:cNvSpPr/>
          <p:nvPr/>
        </p:nvSpPr>
        <p:spPr>
          <a:xfrm>
            <a:off x="2058733" y="4777509"/>
            <a:ext cx="450761" cy="998113"/>
          </a:xfrm>
          <a:prstGeom prst="line">
            <a:avLst/>
          </a:pr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</p:spTree>
    <p:extLst>
      <p:ext uri="{BB962C8B-B14F-4D97-AF65-F5344CB8AC3E}">
        <p14:creationId xmlns:p14="http://schemas.microsoft.com/office/powerpoint/2010/main" val="77394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1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3" grpId="0" animBg="1" advAuto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Recomputing</a:t>
            </a:r>
            <a:r>
              <a:rPr lang="en-US" dirty="0" smtClean="0"/>
              <a:t> Tables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07" name="Shape 1807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53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1808" name="Shape 1808"/>
          <p:cNvSpPr/>
          <p:nvPr/>
        </p:nvSpPr>
        <p:spPr>
          <a:xfrm>
            <a:off x="1250156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809" name="Shape 1809"/>
          <p:cNvSpPr/>
          <p:nvPr/>
        </p:nvSpPr>
        <p:spPr>
          <a:xfrm flipV="1">
            <a:off x="455194" y="4664401"/>
            <a:ext cx="2232831" cy="702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10" name="Shape 1810"/>
          <p:cNvSpPr/>
          <p:nvPr/>
        </p:nvSpPr>
        <p:spPr>
          <a:xfrm>
            <a:off x="625078" y="465236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811" name="Shape 1811"/>
          <p:cNvSpPr/>
          <p:nvPr/>
        </p:nvSpPr>
        <p:spPr>
          <a:xfrm>
            <a:off x="625078" y="500062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812" name="Shape 1812"/>
          <p:cNvSpPr/>
          <p:nvPr/>
        </p:nvSpPr>
        <p:spPr>
          <a:xfrm>
            <a:off x="1232297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13" name="Shape 1813"/>
          <p:cNvSpPr/>
          <p:nvPr/>
        </p:nvSpPr>
        <p:spPr>
          <a:xfrm>
            <a:off x="1259086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14" name="Shape 1814"/>
          <p:cNvSpPr/>
          <p:nvPr/>
        </p:nvSpPr>
        <p:spPr>
          <a:xfrm>
            <a:off x="1625203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815" name="Shape 1815"/>
          <p:cNvSpPr/>
          <p:nvPr/>
        </p:nvSpPr>
        <p:spPr>
          <a:xfrm>
            <a:off x="2018109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816" name="Shape 1816"/>
          <p:cNvSpPr/>
          <p:nvPr/>
        </p:nvSpPr>
        <p:spPr>
          <a:xfrm>
            <a:off x="625078" y="534888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817" name="Shape 1817"/>
          <p:cNvSpPr/>
          <p:nvPr/>
        </p:nvSpPr>
        <p:spPr>
          <a:xfrm>
            <a:off x="1616273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18" name="Shape 1818"/>
          <p:cNvSpPr/>
          <p:nvPr/>
        </p:nvSpPr>
        <p:spPr>
          <a:xfrm>
            <a:off x="2009180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819" name="Shape 1819"/>
          <p:cNvSpPr/>
          <p:nvPr/>
        </p:nvSpPr>
        <p:spPr>
          <a:xfrm>
            <a:off x="1651992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20" name="Shape 1820"/>
          <p:cNvSpPr/>
          <p:nvPr/>
        </p:nvSpPr>
        <p:spPr>
          <a:xfrm>
            <a:off x="2027039" y="5036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821" name="Shape 1821"/>
          <p:cNvSpPr/>
          <p:nvPr/>
        </p:nvSpPr>
        <p:spPr>
          <a:xfrm>
            <a:off x="1268016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822" name="Shape 1822"/>
          <p:cNvSpPr/>
          <p:nvPr/>
        </p:nvSpPr>
        <p:spPr>
          <a:xfrm>
            <a:off x="1660922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823" name="Shape 1823"/>
          <p:cNvSpPr/>
          <p:nvPr/>
        </p:nvSpPr>
        <p:spPr>
          <a:xfrm>
            <a:off x="1991320" y="5384601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24" name="Shape 1824"/>
          <p:cNvSpPr/>
          <p:nvPr/>
        </p:nvSpPr>
        <p:spPr>
          <a:xfrm rot="16200000">
            <a:off x="-390674" y="4824264"/>
            <a:ext cx="1076027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1825" name="Shape 1825"/>
          <p:cNvSpPr/>
          <p:nvPr/>
        </p:nvSpPr>
        <p:spPr>
          <a:xfrm>
            <a:off x="1585019" y="3772793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sp>
        <p:nvSpPr>
          <p:cNvPr id="1826" name="Shape 1826"/>
          <p:cNvSpPr/>
          <p:nvPr/>
        </p:nvSpPr>
        <p:spPr>
          <a:xfrm flipH="1">
            <a:off x="2004367" y="2606715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27" name="Shape 1827"/>
          <p:cNvSpPr/>
          <p:nvPr/>
        </p:nvSpPr>
        <p:spPr>
          <a:xfrm>
            <a:off x="4618661" y="2606715"/>
            <a:ext cx="2320587" cy="823433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28" name="Shape 1828"/>
          <p:cNvSpPr/>
          <p:nvPr/>
        </p:nvSpPr>
        <p:spPr>
          <a:xfrm>
            <a:off x="4205883" y="229493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1829" name="Shape 1829"/>
          <p:cNvSpPr/>
          <p:nvPr/>
        </p:nvSpPr>
        <p:spPr>
          <a:xfrm>
            <a:off x="3027164" y="348719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1830" name="Shape 1830"/>
          <p:cNvSpPr/>
          <p:nvPr/>
        </p:nvSpPr>
        <p:spPr>
          <a:xfrm>
            <a:off x="3027164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831" name="Shape 1831"/>
          <p:cNvSpPr/>
          <p:nvPr/>
        </p:nvSpPr>
        <p:spPr>
          <a:xfrm>
            <a:off x="5581055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1832" name="Shape 1832"/>
          <p:cNvSpPr/>
          <p:nvPr/>
        </p:nvSpPr>
        <p:spPr>
          <a:xfrm flipV="1">
            <a:off x="4522068" y="3578163"/>
            <a:ext cx="2382593" cy="821030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33" name="Shape 1833"/>
          <p:cNvSpPr/>
          <p:nvPr/>
        </p:nvSpPr>
        <p:spPr>
          <a:xfrm>
            <a:off x="2080851" y="3679032"/>
            <a:ext cx="2334296" cy="67614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34" name="Shape 1834"/>
          <p:cNvSpPr/>
          <p:nvPr/>
        </p:nvSpPr>
        <p:spPr>
          <a:xfrm>
            <a:off x="6732985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1835" name="Shape 1835"/>
          <p:cNvSpPr/>
          <p:nvPr/>
        </p:nvSpPr>
        <p:spPr>
          <a:xfrm>
            <a:off x="4205883" y="408979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v</a:t>
            </a:r>
          </a:p>
        </p:txBody>
      </p:sp>
      <p:sp>
        <p:nvSpPr>
          <p:cNvPr id="1836" name="Shape 1836"/>
          <p:cNvSpPr/>
          <p:nvPr/>
        </p:nvSpPr>
        <p:spPr>
          <a:xfrm>
            <a:off x="5572125" y="3491656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837" name="Shape 1837"/>
          <p:cNvSpPr/>
          <p:nvPr/>
        </p:nvSpPr>
        <p:spPr>
          <a:xfrm>
            <a:off x="1598414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1838" name="Shape 1838"/>
          <p:cNvSpPr/>
          <p:nvPr/>
        </p:nvSpPr>
        <p:spPr>
          <a:xfrm>
            <a:off x="2411015" y="4214813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839" name="Shape 1839"/>
          <p:cNvSpPr/>
          <p:nvPr/>
        </p:nvSpPr>
        <p:spPr>
          <a:xfrm>
            <a:off x="2375297" y="4697016"/>
            <a:ext cx="330398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840" name="Shape 1840"/>
          <p:cNvSpPr/>
          <p:nvPr/>
        </p:nvSpPr>
        <p:spPr>
          <a:xfrm>
            <a:off x="2375297" y="502741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841" name="Shape 1841"/>
          <p:cNvSpPr/>
          <p:nvPr/>
        </p:nvSpPr>
        <p:spPr>
          <a:xfrm>
            <a:off x="2402086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42" name="Shape 1842"/>
          <p:cNvSpPr/>
          <p:nvPr/>
        </p:nvSpPr>
        <p:spPr>
          <a:xfrm>
            <a:off x="392906" y="4205883"/>
            <a:ext cx="2428875" cy="1589484"/>
          </a:xfrm>
          <a:prstGeom prst="rect">
            <a:avLst/>
          </a:prstGeom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843" name="Shape 1843"/>
          <p:cNvSpPr/>
          <p:nvPr/>
        </p:nvSpPr>
        <p:spPr>
          <a:xfrm flipV="1">
            <a:off x="1028958" y="4304030"/>
            <a:ext cx="692" cy="1437768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44" name="Shape 1844"/>
          <p:cNvSpPr/>
          <p:nvPr/>
        </p:nvSpPr>
        <p:spPr>
          <a:xfrm>
            <a:off x="7259836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845" name="Shape 1845"/>
          <p:cNvSpPr/>
          <p:nvPr/>
        </p:nvSpPr>
        <p:spPr>
          <a:xfrm flipV="1">
            <a:off x="6465002" y="1552991"/>
            <a:ext cx="2232831" cy="702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46" name="Shape 1846"/>
          <p:cNvSpPr/>
          <p:nvPr/>
        </p:nvSpPr>
        <p:spPr>
          <a:xfrm>
            <a:off x="6634758" y="15448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847" name="Shape 1847"/>
          <p:cNvSpPr/>
          <p:nvPr/>
        </p:nvSpPr>
        <p:spPr>
          <a:xfrm>
            <a:off x="6634758" y="191095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848" name="Shape 1848"/>
          <p:cNvSpPr/>
          <p:nvPr/>
        </p:nvSpPr>
        <p:spPr>
          <a:xfrm>
            <a:off x="7634883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849" name="Shape 1849"/>
          <p:cNvSpPr/>
          <p:nvPr/>
        </p:nvSpPr>
        <p:spPr>
          <a:xfrm>
            <a:off x="8027789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850" name="Shape 1850"/>
          <p:cNvSpPr/>
          <p:nvPr/>
        </p:nvSpPr>
        <p:spPr>
          <a:xfrm>
            <a:off x="8420695" y="110728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851" name="Shape 1851"/>
          <p:cNvSpPr/>
          <p:nvPr/>
        </p:nvSpPr>
        <p:spPr>
          <a:xfrm>
            <a:off x="6402586" y="1098352"/>
            <a:ext cx="2428875" cy="1660922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852" name="Shape 1852"/>
          <p:cNvSpPr/>
          <p:nvPr/>
        </p:nvSpPr>
        <p:spPr>
          <a:xfrm flipV="1">
            <a:off x="7036764" y="1196566"/>
            <a:ext cx="766" cy="1473419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53" name="Shape 1853"/>
          <p:cNvSpPr/>
          <p:nvPr/>
        </p:nvSpPr>
        <p:spPr>
          <a:xfrm>
            <a:off x="6634758" y="224135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854" name="Shape 1854"/>
          <p:cNvSpPr/>
          <p:nvPr/>
        </p:nvSpPr>
        <p:spPr>
          <a:xfrm>
            <a:off x="7277695" y="224135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855" name="Shape 1855"/>
          <p:cNvSpPr/>
          <p:nvPr/>
        </p:nvSpPr>
        <p:spPr>
          <a:xfrm>
            <a:off x="7617023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856" name="Shape 1856"/>
          <p:cNvSpPr/>
          <p:nvPr/>
        </p:nvSpPr>
        <p:spPr>
          <a:xfrm>
            <a:off x="7983141" y="2277070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57" name="Shape 1857"/>
          <p:cNvSpPr/>
          <p:nvPr/>
        </p:nvSpPr>
        <p:spPr>
          <a:xfrm>
            <a:off x="8402836" y="227707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58" name="Shape 1858"/>
          <p:cNvSpPr/>
          <p:nvPr/>
        </p:nvSpPr>
        <p:spPr>
          <a:xfrm>
            <a:off x="1643063" y="526852"/>
            <a:ext cx="2428875" cy="1714500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859" name="Shape 1859"/>
          <p:cNvSpPr/>
          <p:nvPr/>
        </p:nvSpPr>
        <p:spPr>
          <a:xfrm>
            <a:off x="250031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860" name="Shape 1860"/>
          <p:cNvSpPr/>
          <p:nvPr/>
        </p:nvSpPr>
        <p:spPr>
          <a:xfrm flipV="1">
            <a:off x="1705479" y="981491"/>
            <a:ext cx="2232831" cy="702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61" name="Shape 1861"/>
          <p:cNvSpPr/>
          <p:nvPr/>
        </p:nvSpPr>
        <p:spPr>
          <a:xfrm flipV="1">
            <a:off x="2277239" y="625067"/>
            <a:ext cx="693" cy="155378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62" name="Shape 1862"/>
          <p:cNvSpPr/>
          <p:nvPr/>
        </p:nvSpPr>
        <p:spPr>
          <a:xfrm>
            <a:off x="1875234" y="9733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863" name="Shape 1863"/>
          <p:cNvSpPr/>
          <p:nvPr/>
        </p:nvSpPr>
        <p:spPr>
          <a:xfrm>
            <a:off x="1875234" y="132159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864" name="Shape 1864"/>
          <p:cNvSpPr/>
          <p:nvPr/>
        </p:nvSpPr>
        <p:spPr>
          <a:xfrm>
            <a:off x="2509242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65" name="Shape 1865"/>
          <p:cNvSpPr/>
          <p:nvPr/>
        </p:nvSpPr>
        <p:spPr>
          <a:xfrm>
            <a:off x="2875359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866" name="Shape 1866"/>
          <p:cNvSpPr/>
          <p:nvPr/>
        </p:nvSpPr>
        <p:spPr>
          <a:xfrm>
            <a:off x="3268265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867" name="Shape 1867"/>
          <p:cNvSpPr/>
          <p:nvPr/>
        </p:nvSpPr>
        <p:spPr>
          <a:xfrm>
            <a:off x="2902148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68" name="Shape 1868"/>
          <p:cNvSpPr/>
          <p:nvPr/>
        </p:nvSpPr>
        <p:spPr>
          <a:xfrm>
            <a:off x="3277195" y="135731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869" name="Shape 1869"/>
          <p:cNvSpPr/>
          <p:nvPr/>
        </p:nvSpPr>
        <p:spPr>
          <a:xfrm>
            <a:off x="1875234" y="1768078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870" name="Shape 1870"/>
          <p:cNvSpPr/>
          <p:nvPr/>
        </p:nvSpPr>
        <p:spPr>
          <a:xfrm>
            <a:off x="366117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871" name="Shape 1871"/>
          <p:cNvSpPr/>
          <p:nvPr/>
        </p:nvSpPr>
        <p:spPr>
          <a:xfrm>
            <a:off x="3687961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872" name="Shape 1872"/>
          <p:cNvSpPr/>
          <p:nvPr/>
        </p:nvSpPr>
        <p:spPr>
          <a:xfrm>
            <a:off x="4982766" y="4500562"/>
            <a:ext cx="2428875" cy="1660922"/>
          </a:xfrm>
          <a:prstGeom prst="rect">
            <a:avLst/>
          </a:prstGeom>
          <a:ln w="635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873" name="Shape 1873"/>
          <p:cNvSpPr/>
          <p:nvPr/>
        </p:nvSpPr>
        <p:spPr>
          <a:xfrm>
            <a:off x="5840015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874" name="Shape 1874"/>
          <p:cNvSpPr/>
          <p:nvPr/>
        </p:nvSpPr>
        <p:spPr>
          <a:xfrm flipV="1">
            <a:off x="5045182" y="4955202"/>
            <a:ext cx="2232831" cy="702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75" name="Shape 1875"/>
          <p:cNvSpPr/>
          <p:nvPr/>
        </p:nvSpPr>
        <p:spPr>
          <a:xfrm flipV="1">
            <a:off x="5616938" y="4598780"/>
            <a:ext cx="725" cy="1464486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876" name="Shape 1876"/>
          <p:cNvSpPr/>
          <p:nvPr/>
        </p:nvSpPr>
        <p:spPr>
          <a:xfrm>
            <a:off x="5214937" y="494704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877" name="Shape 1877"/>
          <p:cNvSpPr/>
          <p:nvPr/>
        </p:nvSpPr>
        <p:spPr>
          <a:xfrm>
            <a:off x="6215062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878" name="Shape 1878"/>
          <p:cNvSpPr/>
          <p:nvPr/>
        </p:nvSpPr>
        <p:spPr>
          <a:xfrm>
            <a:off x="6607969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879" name="Shape 1879"/>
          <p:cNvSpPr/>
          <p:nvPr/>
        </p:nvSpPr>
        <p:spPr>
          <a:xfrm>
            <a:off x="5214937" y="529530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880" name="Shape 1880"/>
          <p:cNvSpPr/>
          <p:nvPr/>
        </p:nvSpPr>
        <p:spPr>
          <a:xfrm>
            <a:off x="5848945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881" name="Shape 1881"/>
          <p:cNvSpPr/>
          <p:nvPr/>
        </p:nvSpPr>
        <p:spPr>
          <a:xfrm>
            <a:off x="6232922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882" name="Shape 1882"/>
          <p:cNvSpPr/>
          <p:nvPr/>
        </p:nvSpPr>
        <p:spPr>
          <a:xfrm>
            <a:off x="6599039" y="5322094"/>
            <a:ext cx="25003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83" name="Shape 1883"/>
          <p:cNvSpPr/>
          <p:nvPr/>
        </p:nvSpPr>
        <p:spPr>
          <a:xfrm>
            <a:off x="5214937" y="562570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884" name="Shape 1884"/>
          <p:cNvSpPr/>
          <p:nvPr/>
        </p:nvSpPr>
        <p:spPr>
          <a:xfrm>
            <a:off x="7000875" y="450949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885" name="Shape 1885"/>
          <p:cNvSpPr/>
          <p:nvPr/>
        </p:nvSpPr>
        <p:spPr>
          <a:xfrm>
            <a:off x="7027664" y="532209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86" name="Shape 1886"/>
          <p:cNvSpPr/>
          <p:nvPr/>
        </p:nvSpPr>
        <p:spPr>
          <a:xfrm>
            <a:off x="7259836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87" name="Shape 1887"/>
          <p:cNvSpPr/>
          <p:nvPr/>
        </p:nvSpPr>
        <p:spPr>
          <a:xfrm>
            <a:off x="7652742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88" name="Shape 1888"/>
          <p:cNvSpPr/>
          <p:nvPr/>
        </p:nvSpPr>
        <p:spPr>
          <a:xfrm>
            <a:off x="8027789" y="1607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889" name="Shape 1889"/>
          <p:cNvSpPr/>
          <p:nvPr/>
        </p:nvSpPr>
        <p:spPr>
          <a:xfrm>
            <a:off x="7259836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890" name="Shape 1890"/>
          <p:cNvSpPr/>
          <p:nvPr/>
        </p:nvSpPr>
        <p:spPr>
          <a:xfrm>
            <a:off x="7643813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891" name="Shape 1891"/>
          <p:cNvSpPr/>
          <p:nvPr/>
        </p:nvSpPr>
        <p:spPr>
          <a:xfrm>
            <a:off x="7983141" y="1937742"/>
            <a:ext cx="25896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92" name="Shape 1892"/>
          <p:cNvSpPr/>
          <p:nvPr/>
        </p:nvSpPr>
        <p:spPr>
          <a:xfrm>
            <a:off x="8429625" y="1616273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893" name="Shape 1893"/>
          <p:cNvSpPr/>
          <p:nvPr/>
        </p:nvSpPr>
        <p:spPr>
          <a:xfrm>
            <a:off x="8420695" y="19377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94" name="Shape 1894"/>
          <p:cNvSpPr/>
          <p:nvPr/>
        </p:nvSpPr>
        <p:spPr>
          <a:xfrm>
            <a:off x="3652242" y="178593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95" name="Shape 1895"/>
          <p:cNvSpPr/>
          <p:nvPr/>
        </p:nvSpPr>
        <p:spPr>
          <a:xfrm>
            <a:off x="2482453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896" name="Shape 1896"/>
          <p:cNvSpPr/>
          <p:nvPr/>
        </p:nvSpPr>
        <p:spPr>
          <a:xfrm>
            <a:off x="2866430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897" name="Shape 1897"/>
          <p:cNvSpPr/>
          <p:nvPr/>
        </p:nvSpPr>
        <p:spPr>
          <a:xfrm>
            <a:off x="3259336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898" name="Shape 1898"/>
          <p:cNvSpPr/>
          <p:nvPr/>
        </p:nvSpPr>
        <p:spPr>
          <a:xfrm>
            <a:off x="3705820" y="97333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899" name="Shape 1899"/>
          <p:cNvSpPr/>
          <p:nvPr/>
        </p:nvSpPr>
        <p:spPr>
          <a:xfrm>
            <a:off x="2536031" y="17502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900" name="Shape 1900"/>
          <p:cNvSpPr/>
          <p:nvPr/>
        </p:nvSpPr>
        <p:spPr>
          <a:xfrm>
            <a:off x="2875359" y="178593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901" name="Shape 1901"/>
          <p:cNvSpPr/>
          <p:nvPr/>
        </p:nvSpPr>
        <p:spPr>
          <a:xfrm>
            <a:off x="3241476" y="1785937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02" name="Shape 1902"/>
          <p:cNvSpPr/>
          <p:nvPr/>
        </p:nvSpPr>
        <p:spPr>
          <a:xfrm>
            <a:off x="5884664" y="567928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903" name="Shape 1903"/>
          <p:cNvSpPr/>
          <p:nvPr/>
        </p:nvSpPr>
        <p:spPr>
          <a:xfrm>
            <a:off x="6215063" y="568821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904" name="Shape 1904"/>
          <p:cNvSpPr/>
          <p:nvPr/>
        </p:nvSpPr>
        <p:spPr>
          <a:xfrm>
            <a:off x="6581180" y="5688211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05" name="Shape 1905"/>
          <p:cNvSpPr/>
          <p:nvPr/>
        </p:nvSpPr>
        <p:spPr>
          <a:xfrm>
            <a:off x="7000875" y="568821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06" name="Shape 1906"/>
          <p:cNvSpPr/>
          <p:nvPr/>
        </p:nvSpPr>
        <p:spPr>
          <a:xfrm>
            <a:off x="5813226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07" name="Shape 1907"/>
          <p:cNvSpPr/>
          <p:nvPr/>
        </p:nvSpPr>
        <p:spPr>
          <a:xfrm>
            <a:off x="6197203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08" name="Shape 1908"/>
          <p:cNvSpPr/>
          <p:nvPr/>
        </p:nvSpPr>
        <p:spPr>
          <a:xfrm>
            <a:off x="6590109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909" name="Shape 1909"/>
          <p:cNvSpPr/>
          <p:nvPr/>
        </p:nvSpPr>
        <p:spPr>
          <a:xfrm>
            <a:off x="7036594" y="496490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910" name="Shape 1910"/>
          <p:cNvSpPr/>
          <p:nvPr/>
        </p:nvSpPr>
        <p:spPr>
          <a:xfrm>
            <a:off x="7179972" y="2092817"/>
            <a:ext cx="1030311" cy="482958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11" name="Shape 1911"/>
          <p:cNvSpPr/>
          <p:nvPr/>
        </p:nvSpPr>
        <p:spPr>
          <a:xfrm>
            <a:off x="2058733" y="4777509"/>
            <a:ext cx="450761" cy="998113"/>
          </a:xfrm>
          <a:prstGeom prst="line">
            <a:avLst/>
          </a:pr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</p:spTree>
    <p:extLst>
      <p:ext uri="{BB962C8B-B14F-4D97-AF65-F5344CB8AC3E}">
        <p14:creationId xmlns:p14="http://schemas.microsoft.com/office/powerpoint/2010/main" val="213845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9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1" dur="1000"/>
                                        <p:tgtEl>
                                          <p:spTgt spid="1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0" grpId="0" animBg="1" advAuto="0"/>
      <p:bldP spid="1911" grpId="0" animBg="1" advAuto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Recomputing</a:t>
            </a:r>
            <a:r>
              <a:rPr lang="en-US" dirty="0" smtClean="0"/>
              <a:t> Tables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15" name="Shape 191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54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1916" name="Shape 1916"/>
          <p:cNvSpPr/>
          <p:nvPr/>
        </p:nvSpPr>
        <p:spPr>
          <a:xfrm>
            <a:off x="1250156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917" name="Shape 1917"/>
          <p:cNvSpPr/>
          <p:nvPr/>
        </p:nvSpPr>
        <p:spPr>
          <a:xfrm flipV="1">
            <a:off x="455194" y="4664401"/>
            <a:ext cx="2232831" cy="702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18" name="Shape 1918"/>
          <p:cNvSpPr/>
          <p:nvPr/>
        </p:nvSpPr>
        <p:spPr>
          <a:xfrm>
            <a:off x="625078" y="465236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919" name="Shape 1919"/>
          <p:cNvSpPr/>
          <p:nvPr/>
        </p:nvSpPr>
        <p:spPr>
          <a:xfrm>
            <a:off x="625078" y="500062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920" name="Shape 1920"/>
          <p:cNvSpPr/>
          <p:nvPr/>
        </p:nvSpPr>
        <p:spPr>
          <a:xfrm>
            <a:off x="1232297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21" name="Shape 1921"/>
          <p:cNvSpPr/>
          <p:nvPr/>
        </p:nvSpPr>
        <p:spPr>
          <a:xfrm>
            <a:off x="1259086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22" name="Shape 1922"/>
          <p:cNvSpPr/>
          <p:nvPr/>
        </p:nvSpPr>
        <p:spPr>
          <a:xfrm>
            <a:off x="1625203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923" name="Shape 1923"/>
          <p:cNvSpPr/>
          <p:nvPr/>
        </p:nvSpPr>
        <p:spPr>
          <a:xfrm>
            <a:off x="2018109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924" name="Shape 1924"/>
          <p:cNvSpPr/>
          <p:nvPr/>
        </p:nvSpPr>
        <p:spPr>
          <a:xfrm>
            <a:off x="625078" y="534888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925" name="Shape 1925"/>
          <p:cNvSpPr/>
          <p:nvPr/>
        </p:nvSpPr>
        <p:spPr>
          <a:xfrm>
            <a:off x="1616273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26" name="Shape 1926"/>
          <p:cNvSpPr/>
          <p:nvPr/>
        </p:nvSpPr>
        <p:spPr>
          <a:xfrm>
            <a:off x="2009180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927" name="Shape 1927"/>
          <p:cNvSpPr/>
          <p:nvPr/>
        </p:nvSpPr>
        <p:spPr>
          <a:xfrm>
            <a:off x="1651992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28" name="Shape 1928"/>
          <p:cNvSpPr/>
          <p:nvPr/>
        </p:nvSpPr>
        <p:spPr>
          <a:xfrm>
            <a:off x="2027039" y="5036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929" name="Shape 1929"/>
          <p:cNvSpPr/>
          <p:nvPr/>
        </p:nvSpPr>
        <p:spPr>
          <a:xfrm>
            <a:off x="1268016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930" name="Shape 1930"/>
          <p:cNvSpPr/>
          <p:nvPr/>
        </p:nvSpPr>
        <p:spPr>
          <a:xfrm>
            <a:off x="1660922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931" name="Shape 1931"/>
          <p:cNvSpPr/>
          <p:nvPr/>
        </p:nvSpPr>
        <p:spPr>
          <a:xfrm>
            <a:off x="1991320" y="5384601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32" name="Shape 1932"/>
          <p:cNvSpPr/>
          <p:nvPr/>
        </p:nvSpPr>
        <p:spPr>
          <a:xfrm rot="16200000">
            <a:off x="-450288" y="4764649"/>
            <a:ext cx="1195256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1933" name="Shape 1933"/>
          <p:cNvSpPr/>
          <p:nvPr/>
        </p:nvSpPr>
        <p:spPr>
          <a:xfrm>
            <a:off x="1585019" y="3772793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sp>
        <p:nvSpPr>
          <p:cNvPr id="1934" name="Shape 1934"/>
          <p:cNvSpPr/>
          <p:nvPr/>
        </p:nvSpPr>
        <p:spPr>
          <a:xfrm flipH="1">
            <a:off x="2004367" y="2606715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35" name="Shape 1935"/>
          <p:cNvSpPr/>
          <p:nvPr/>
        </p:nvSpPr>
        <p:spPr>
          <a:xfrm>
            <a:off x="4618661" y="2606715"/>
            <a:ext cx="2320587" cy="823433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36" name="Shape 1936"/>
          <p:cNvSpPr/>
          <p:nvPr/>
        </p:nvSpPr>
        <p:spPr>
          <a:xfrm>
            <a:off x="4205883" y="229493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1937" name="Shape 1937"/>
          <p:cNvSpPr/>
          <p:nvPr/>
        </p:nvSpPr>
        <p:spPr>
          <a:xfrm>
            <a:off x="3027164" y="348719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1938" name="Shape 1938"/>
          <p:cNvSpPr/>
          <p:nvPr/>
        </p:nvSpPr>
        <p:spPr>
          <a:xfrm>
            <a:off x="3027164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939" name="Shape 1939"/>
          <p:cNvSpPr/>
          <p:nvPr/>
        </p:nvSpPr>
        <p:spPr>
          <a:xfrm>
            <a:off x="5581055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1940" name="Shape 1940"/>
          <p:cNvSpPr/>
          <p:nvPr/>
        </p:nvSpPr>
        <p:spPr>
          <a:xfrm flipV="1">
            <a:off x="4522068" y="3578163"/>
            <a:ext cx="2382593" cy="821030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41" name="Shape 1941"/>
          <p:cNvSpPr/>
          <p:nvPr/>
        </p:nvSpPr>
        <p:spPr>
          <a:xfrm>
            <a:off x="2080851" y="3679032"/>
            <a:ext cx="2334296" cy="67614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42" name="Shape 1942"/>
          <p:cNvSpPr/>
          <p:nvPr/>
        </p:nvSpPr>
        <p:spPr>
          <a:xfrm>
            <a:off x="6732985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1943" name="Shape 1943"/>
          <p:cNvSpPr/>
          <p:nvPr/>
        </p:nvSpPr>
        <p:spPr>
          <a:xfrm>
            <a:off x="4205883" y="408979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v</a:t>
            </a:r>
          </a:p>
        </p:txBody>
      </p:sp>
      <p:sp>
        <p:nvSpPr>
          <p:cNvPr id="1944" name="Shape 1944"/>
          <p:cNvSpPr/>
          <p:nvPr/>
        </p:nvSpPr>
        <p:spPr>
          <a:xfrm>
            <a:off x="5572125" y="3491656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1945" name="Shape 1945"/>
          <p:cNvSpPr/>
          <p:nvPr/>
        </p:nvSpPr>
        <p:spPr>
          <a:xfrm>
            <a:off x="1598414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1946" name="Shape 1946"/>
          <p:cNvSpPr/>
          <p:nvPr/>
        </p:nvSpPr>
        <p:spPr>
          <a:xfrm>
            <a:off x="2411015" y="4214813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947" name="Shape 1947"/>
          <p:cNvSpPr/>
          <p:nvPr/>
        </p:nvSpPr>
        <p:spPr>
          <a:xfrm>
            <a:off x="2375297" y="4697016"/>
            <a:ext cx="330398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948" name="Shape 1948"/>
          <p:cNvSpPr/>
          <p:nvPr/>
        </p:nvSpPr>
        <p:spPr>
          <a:xfrm>
            <a:off x="2375297" y="502741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949" name="Shape 1949"/>
          <p:cNvSpPr/>
          <p:nvPr/>
        </p:nvSpPr>
        <p:spPr>
          <a:xfrm>
            <a:off x="2402086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50" name="Shape 1950"/>
          <p:cNvSpPr/>
          <p:nvPr/>
        </p:nvSpPr>
        <p:spPr>
          <a:xfrm>
            <a:off x="7259836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951" name="Shape 1951"/>
          <p:cNvSpPr/>
          <p:nvPr/>
        </p:nvSpPr>
        <p:spPr>
          <a:xfrm flipV="1">
            <a:off x="6465002" y="1552991"/>
            <a:ext cx="2232831" cy="702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52" name="Shape 1952"/>
          <p:cNvSpPr/>
          <p:nvPr/>
        </p:nvSpPr>
        <p:spPr>
          <a:xfrm>
            <a:off x="6634758" y="15448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953" name="Shape 1953"/>
          <p:cNvSpPr/>
          <p:nvPr/>
        </p:nvSpPr>
        <p:spPr>
          <a:xfrm>
            <a:off x="6634758" y="191095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954" name="Shape 1954"/>
          <p:cNvSpPr/>
          <p:nvPr/>
        </p:nvSpPr>
        <p:spPr>
          <a:xfrm>
            <a:off x="7259836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55" name="Shape 1955"/>
          <p:cNvSpPr/>
          <p:nvPr/>
        </p:nvSpPr>
        <p:spPr>
          <a:xfrm>
            <a:off x="7634883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956" name="Shape 1956"/>
          <p:cNvSpPr/>
          <p:nvPr/>
        </p:nvSpPr>
        <p:spPr>
          <a:xfrm>
            <a:off x="8027789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957" name="Shape 1957"/>
          <p:cNvSpPr/>
          <p:nvPr/>
        </p:nvSpPr>
        <p:spPr>
          <a:xfrm>
            <a:off x="6634758" y="224135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958" name="Shape 1958"/>
          <p:cNvSpPr/>
          <p:nvPr/>
        </p:nvSpPr>
        <p:spPr>
          <a:xfrm>
            <a:off x="7652742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59" name="Shape 1959"/>
          <p:cNvSpPr/>
          <p:nvPr/>
        </p:nvSpPr>
        <p:spPr>
          <a:xfrm>
            <a:off x="8027789" y="1607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960" name="Shape 1960"/>
          <p:cNvSpPr/>
          <p:nvPr/>
        </p:nvSpPr>
        <p:spPr>
          <a:xfrm>
            <a:off x="7259836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961" name="Shape 1961"/>
          <p:cNvSpPr/>
          <p:nvPr/>
        </p:nvSpPr>
        <p:spPr>
          <a:xfrm>
            <a:off x="7643813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962" name="Shape 1962"/>
          <p:cNvSpPr/>
          <p:nvPr/>
        </p:nvSpPr>
        <p:spPr>
          <a:xfrm>
            <a:off x="7983141" y="1937742"/>
            <a:ext cx="25896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63" name="Shape 1963"/>
          <p:cNvSpPr/>
          <p:nvPr/>
        </p:nvSpPr>
        <p:spPr>
          <a:xfrm>
            <a:off x="8420695" y="110728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964" name="Shape 1964"/>
          <p:cNvSpPr/>
          <p:nvPr/>
        </p:nvSpPr>
        <p:spPr>
          <a:xfrm>
            <a:off x="8429625" y="1616273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965" name="Shape 1965"/>
          <p:cNvSpPr/>
          <p:nvPr/>
        </p:nvSpPr>
        <p:spPr>
          <a:xfrm>
            <a:off x="8420695" y="19377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66" name="Shape 1966"/>
          <p:cNvSpPr/>
          <p:nvPr/>
        </p:nvSpPr>
        <p:spPr>
          <a:xfrm>
            <a:off x="392906" y="4205883"/>
            <a:ext cx="2428875" cy="1589484"/>
          </a:xfrm>
          <a:prstGeom prst="rect">
            <a:avLst/>
          </a:prstGeom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967" name="Shape 1967"/>
          <p:cNvSpPr/>
          <p:nvPr/>
        </p:nvSpPr>
        <p:spPr>
          <a:xfrm flipV="1">
            <a:off x="1028958" y="4304030"/>
            <a:ext cx="692" cy="1437768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68" name="Shape 1968"/>
          <p:cNvSpPr/>
          <p:nvPr/>
        </p:nvSpPr>
        <p:spPr>
          <a:xfrm>
            <a:off x="6402586" y="1098352"/>
            <a:ext cx="2428875" cy="1660922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969" name="Shape 1969"/>
          <p:cNvSpPr/>
          <p:nvPr/>
        </p:nvSpPr>
        <p:spPr>
          <a:xfrm flipV="1">
            <a:off x="7036764" y="1196566"/>
            <a:ext cx="766" cy="1473419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70" name="Shape 1970"/>
          <p:cNvSpPr/>
          <p:nvPr/>
        </p:nvSpPr>
        <p:spPr>
          <a:xfrm>
            <a:off x="7241977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971" name="Shape 1971"/>
          <p:cNvSpPr/>
          <p:nvPr/>
        </p:nvSpPr>
        <p:spPr>
          <a:xfrm>
            <a:off x="7617023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972" name="Shape 1972"/>
          <p:cNvSpPr/>
          <p:nvPr/>
        </p:nvSpPr>
        <p:spPr>
          <a:xfrm>
            <a:off x="7983141" y="2277070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73" name="Shape 1973"/>
          <p:cNvSpPr/>
          <p:nvPr/>
        </p:nvSpPr>
        <p:spPr>
          <a:xfrm>
            <a:off x="8402836" y="227707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74" name="Shape 1974"/>
          <p:cNvSpPr/>
          <p:nvPr/>
        </p:nvSpPr>
        <p:spPr>
          <a:xfrm>
            <a:off x="1643063" y="526852"/>
            <a:ext cx="2428875" cy="1714500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975" name="Shape 1975"/>
          <p:cNvSpPr/>
          <p:nvPr/>
        </p:nvSpPr>
        <p:spPr>
          <a:xfrm>
            <a:off x="250031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976" name="Shape 1976"/>
          <p:cNvSpPr/>
          <p:nvPr/>
        </p:nvSpPr>
        <p:spPr>
          <a:xfrm flipV="1">
            <a:off x="1705479" y="981491"/>
            <a:ext cx="2232831" cy="702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77" name="Shape 1977"/>
          <p:cNvSpPr/>
          <p:nvPr/>
        </p:nvSpPr>
        <p:spPr>
          <a:xfrm flipV="1">
            <a:off x="2277239" y="625067"/>
            <a:ext cx="693" cy="155378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78" name="Shape 1978"/>
          <p:cNvSpPr/>
          <p:nvPr/>
        </p:nvSpPr>
        <p:spPr>
          <a:xfrm>
            <a:off x="1875234" y="9733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979" name="Shape 1979"/>
          <p:cNvSpPr/>
          <p:nvPr/>
        </p:nvSpPr>
        <p:spPr>
          <a:xfrm>
            <a:off x="1875234" y="132159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980" name="Shape 1980"/>
          <p:cNvSpPr/>
          <p:nvPr/>
        </p:nvSpPr>
        <p:spPr>
          <a:xfrm>
            <a:off x="2509242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1981" name="Shape 1981"/>
          <p:cNvSpPr/>
          <p:nvPr/>
        </p:nvSpPr>
        <p:spPr>
          <a:xfrm>
            <a:off x="2875359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982" name="Shape 1982"/>
          <p:cNvSpPr/>
          <p:nvPr/>
        </p:nvSpPr>
        <p:spPr>
          <a:xfrm>
            <a:off x="3268265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983" name="Shape 1983"/>
          <p:cNvSpPr/>
          <p:nvPr/>
        </p:nvSpPr>
        <p:spPr>
          <a:xfrm>
            <a:off x="2902148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84" name="Shape 1984"/>
          <p:cNvSpPr/>
          <p:nvPr/>
        </p:nvSpPr>
        <p:spPr>
          <a:xfrm>
            <a:off x="3277195" y="135731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985" name="Shape 1985"/>
          <p:cNvSpPr/>
          <p:nvPr/>
        </p:nvSpPr>
        <p:spPr>
          <a:xfrm>
            <a:off x="1875234" y="1768078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986" name="Shape 1986"/>
          <p:cNvSpPr/>
          <p:nvPr/>
        </p:nvSpPr>
        <p:spPr>
          <a:xfrm>
            <a:off x="366117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1987" name="Shape 1987"/>
          <p:cNvSpPr/>
          <p:nvPr/>
        </p:nvSpPr>
        <p:spPr>
          <a:xfrm>
            <a:off x="3687961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1988" name="Shape 1988"/>
          <p:cNvSpPr/>
          <p:nvPr/>
        </p:nvSpPr>
        <p:spPr>
          <a:xfrm>
            <a:off x="4982766" y="4500562"/>
            <a:ext cx="2428875" cy="1660922"/>
          </a:xfrm>
          <a:prstGeom prst="rect">
            <a:avLst/>
          </a:prstGeom>
          <a:ln w="635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989" name="Shape 1989"/>
          <p:cNvSpPr/>
          <p:nvPr/>
        </p:nvSpPr>
        <p:spPr>
          <a:xfrm>
            <a:off x="5840015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990" name="Shape 1990"/>
          <p:cNvSpPr/>
          <p:nvPr/>
        </p:nvSpPr>
        <p:spPr>
          <a:xfrm flipV="1">
            <a:off x="5045182" y="4955202"/>
            <a:ext cx="2232831" cy="702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91" name="Shape 1991"/>
          <p:cNvSpPr/>
          <p:nvPr/>
        </p:nvSpPr>
        <p:spPr>
          <a:xfrm flipV="1">
            <a:off x="5616938" y="4598780"/>
            <a:ext cx="725" cy="1464486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992" name="Shape 1992"/>
          <p:cNvSpPr/>
          <p:nvPr/>
        </p:nvSpPr>
        <p:spPr>
          <a:xfrm>
            <a:off x="5214937" y="494704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1993" name="Shape 1993"/>
          <p:cNvSpPr/>
          <p:nvPr/>
        </p:nvSpPr>
        <p:spPr>
          <a:xfrm>
            <a:off x="6215062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1994" name="Shape 1994"/>
          <p:cNvSpPr/>
          <p:nvPr/>
        </p:nvSpPr>
        <p:spPr>
          <a:xfrm>
            <a:off x="6607969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995" name="Shape 1995"/>
          <p:cNvSpPr/>
          <p:nvPr/>
        </p:nvSpPr>
        <p:spPr>
          <a:xfrm>
            <a:off x="5214937" y="529530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1996" name="Shape 1996"/>
          <p:cNvSpPr/>
          <p:nvPr/>
        </p:nvSpPr>
        <p:spPr>
          <a:xfrm>
            <a:off x="5848945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1997" name="Shape 1997"/>
          <p:cNvSpPr/>
          <p:nvPr/>
        </p:nvSpPr>
        <p:spPr>
          <a:xfrm>
            <a:off x="6232922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1998" name="Shape 1998"/>
          <p:cNvSpPr/>
          <p:nvPr/>
        </p:nvSpPr>
        <p:spPr>
          <a:xfrm>
            <a:off x="6599039" y="5322094"/>
            <a:ext cx="25003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1999" name="Shape 1999"/>
          <p:cNvSpPr/>
          <p:nvPr/>
        </p:nvSpPr>
        <p:spPr>
          <a:xfrm>
            <a:off x="5214937" y="562570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000" name="Shape 2000"/>
          <p:cNvSpPr/>
          <p:nvPr/>
        </p:nvSpPr>
        <p:spPr>
          <a:xfrm>
            <a:off x="7000875" y="450949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001" name="Shape 2001"/>
          <p:cNvSpPr/>
          <p:nvPr/>
        </p:nvSpPr>
        <p:spPr>
          <a:xfrm>
            <a:off x="7027664" y="532209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02" name="Shape 2002"/>
          <p:cNvSpPr/>
          <p:nvPr/>
        </p:nvSpPr>
        <p:spPr>
          <a:xfrm>
            <a:off x="3652242" y="178593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03" name="Shape 2003"/>
          <p:cNvSpPr/>
          <p:nvPr/>
        </p:nvSpPr>
        <p:spPr>
          <a:xfrm>
            <a:off x="2482453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04" name="Shape 2004"/>
          <p:cNvSpPr/>
          <p:nvPr/>
        </p:nvSpPr>
        <p:spPr>
          <a:xfrm>
            <a:off x="2866430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05" name="Shape 2005"/>
          <p:cNvSpPr/>
          <p:nvPr/>
        </p:nvSpPr>
        <p:spPr>
          <a:xfrm>
            <a:off x="3259336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006" name="Shape 2006"/>
          <p:cNvSpPr/>
          <p:nvPr/>
        </p:nvSpPr>
        <p:spPr>
          <a:xfrm>
            <a:off x="3705820" y="97333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007" name="Shape 2007"/>
          <p:cNvSpPr/>
          <p:nvPr/>
        </p:nvSpPr>
        <p:spPr>
          <a:xfrm>
            <a:off x="2536031" y="17502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008" name="Shape 2008"/>
          <p:cNvSpPr/>
          <p:nvPr/>
        </p:nvSpPr>
        <p:spPr>
          <a:xfrm>
            <a:off x="2875359" y="178593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009" name="Shape 2009"/>
          <p:cNvSpPr/>
          <p:nvPr/>
        </p:nvSpPr>
        <p:spPr>
          <a:xfrm>
            <a:off x="3241476" y="1785937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10" name="Shape 2010"/>
          <p:cNvSpPr/>
          <p:nvPr/>
        </p:nvSpPr>
        <p:spPr>
          <a:xfrm>
            <a:off x="5884664" y="567928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011" name="Shape 2011"/>
          <p:cNvSpPr/>
          <p:nvPr/>
        </p:nvSpPr>
        <p:spPr>
          <a:xfrm>
            <a:off x="6215063" y="568821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012" name="Shape 2012"/>
          <p:cNvSpPr/>
          <p:nvPr/>
        </p:nvSpPr>
        <p:spPr>
          <a:xfrm>
            <a:off x="6581180" y="5688211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13" name="Shape 2013"/>
          <p:cNvSpPr/>
          <p:nvPr/>
        </p:nvSpPr>
        <p:spPr>
          <a:xfrm>
            <a:off x="7000875" y="568821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14" name="Shape 2014"/>
          <p:cNvSpPr/>
          <p:nvPr/>
        </p:nvSpPr>
        <p:spPr>
          <a:xfrm>
            <a:off x="5813226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15" name="Shape 2015"/>
          <p:cNvSpPr/>
          <p:nvPr/>
        </p:nvSpPr>
        <p:spPr>
          <a:xfrm>
            <a:off x="6197203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16" name="Shape 2016"/>
          <p:cNvSpPr/>
          <p:nvPr/>
        </p:nvSpPr>
        <p:spPr>
          <a:xfrm>
            <a:off x="6590109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017" name="Shape 2017"/>
          <p:cNvSpPr/>
          <p:nvPr/>
        </p:nvSpPr>
        <p:spPr>
          <a:xfrm>
            <a:off x="7036594" y="496490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018" name="Shape 2018"/>
          <p:cNvSpPr/>
          <p:nvPr/>
        </p:nvSpPr>
        <p:spPr>
          <a:xfrm>
            <a:off x="7179972" y="2092817"/>
            <a:ext cx="1030311" cy="482958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19" name="Shape 2019"/>
          <p:cNvSpPr/>
          <p:nvPr/>
        </p:nvSpPr>
        <p:spPr>
          <a:xfrm flipH="1">
            <a:off x="2479183" y="1159099"/>
            <a:ext cx="1014212" cy="46686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</p:spTree>
    <p:extLst>
      <p:ext uri="{BB962C8B-B14F-4D97-AF65-F5344CB8AC3E}">
        <p14:creationId xmlns:p14="http://schemas.microsoft.com/office/powerpoint/2010/main" val="1710869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1000"/>
                                        <p:tgtEl>
                                          <p:spTgt spid="2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8" grpId="0" animBg="1" advAuto="0"/>
      <p:bldP spid="2019" grpId="0" animBg="1" advAuto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Recomputing</a:t>
            </a:r>
            <a:r>
              <a:rPr lang="en-US" dirty="0"/>
              <a:t> Tables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21" name="Shape 202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55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022" name="Shape 2022"/>
          <p:cNvSpPr/>
          <p:nvPr/>
        </p:nvSpPr>
        <p:spPr>
          <a:xfrm>
            <a:off x="1250156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023" name="Shape 2023"/>
          <p:cNvSpPr/>
          <p:nvPr/>
        </p:nvSpPr>
        <p:spPr>
          <a:xfrm flipV="1">
            <a:off x="455194" y="4664401"/>
            <a:ext cx="2232831" cy="702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24" name="Shape 2024"/>
          <p:cNvSpPr/>
          <p:nvPr/>
        </p:nvSpPr>
        <p:spPr>
          <a:xfrm>
            <a:off x="625078" y="465236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025" name="Shape 2025"/>
          <p:cNvSpPr/>
          <p:nvPr/>
        </p:nvSpPr>
        <p:spPr>
          <a:xfrm>
            <a:off x="625078" y="500062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026" name="Shape 2026"/>
          <p:cNvSpPr/>
          <p:nvPr/>
        </p:nvSpPr>
        <p:spPr>
          <a:xfrm>
            <a:off x="1232297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27" name="Shape 2027"/>
          <p:cNvSpPr/>
          <p:nvPr/>
        </p:nvSpPr>
        <p:spPr>
          <a:xfrm>
            <a:off x="1259086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28" name="Shape 2028"/>
          <p:cNvSpPr/>
          <p:nvPr/>
        </p:nvSpPr>
        <p:spPr>
          <a:xfrm>
            <a:off x="1625203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029" name="Shape 2029"/>
          <p:cNvSpPr/>
          <p:nvPr/>
        </p:nvSpPr>
        <p:spPr>
          <a:xfrm>
            <a:off x="2018109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030" name="Shape 2030"/>
          <p:cNvSpPr/>
          <p:nvPr/>
        </p:nvSpPr>
        <p:spPr>
          <a:xfrm>
            <a:off x="625078" y="534888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031" name="Shape 2031"/>
          <p:cNvSpPr/>
          <p:nvPr/>
        </p:nvSpPr>
        <p:spPr>
          <a:xfrm>
            <a:off x="1616273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32" name="Shape 2032"/>
          <p:cNvSpPr/>
          <p:nvPr/>
        </p:nvSpPr>
        <p:spPr>
          <a:xfrm>
            <a:off x="2009180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033" name="Shape 2033"/>
          <p:cNvSpPr/>
          <p:nvPr/>
        </p:nvSpPr>
        <p:spPr>
          <a:xfrm>
            <a:off x="1651992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34" name="Shape 2034"/>
          <p:cNvSpPr/>
          <p:nvPr/>
        </p:nvSpPr>
        <p:spPr>
          <a:xfrm>
            <a:off x="2027039" y="5036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035" name="Shape 2035"/>
          <p:cNvSpPr/>
          <p:nvPr/>
        </p:nvSpPr>
        <p:spPr>
          <a:xfrm>
            <a:off x="1268016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036" name="Shape 2036"/>
          <p:cNvSpPr/>
          <p:nvPr/>
        </p:nvSpPr>
        <p:spPr>
          <a:xfrm>
            <a:off x="1660922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037" name="Shape 2037"/>
          <p:cNvSpPr/>
          <p:nvPr/>
        </p:nvSpPr>
        <p:spPr>
          <a:xfrm>
            <a:off x="1991320" y="5384601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38" name="Shape 2038"/>
          <p:cNvSpPr/>
          <p:nvPr/>
        </p:nvSpPr>
        <p:spPr>
          <a:xfrm rot="16200000">
            <a:off x="-450288" y="4764649"/>
            <a:ext cx="1195256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2039" name="Shape 2039"/>
          <p:cNvSpPr/>
          <p:nvPr/>
        </p:nvSpPr>
        <p:spPr>
          <a:xfrm>
            <a:off x="1585019" y="3772793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sp>
        <p:nvSpPr>
          <p:cNvPr id="2040" name="Shape 2040"/>
          <p:cNvSpPr/>
          <p:nvPr/>
        </p:nvSpPr>
        <p:spPr>
          <a:xfrm flipH="1">
            <a:off x="2004367" y="2606715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41" name="Shape 2041"/>
          <p:cNvSpPr/>
          <p:nvPr/>
        </p:nvSpPr>
        <p:spPr>
          <a:xfrm>
            <a:off x="4618661" y="2606715"/>
            <a:ext cx="2320587" cy="823433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42" name="Shape 2042"/>
          <p:cNvSpPr/>
          <p:nvPr/>
        </p:nvSpPr>
        <p:spPr>
          <a:xfrm>
            <a:off x="4205883" y="229493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043" name="Shape 2043"/>
          <p:cNvSpPr/>
          <p:nvPr/>
        </p:nvSpPr>
        <p:spPr>
          <a:xfrm>
            <a:off x="3027164" y="348719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2044" name="Shape 2044"/>
          <p:cNvSpPr/>
          <p:nvPr/>
        </p:nvSpPr>
        <p:spPr>
          <a:xfrm>
            <a:off x="3027164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045" name="Shape 2045"/>
          <p:cNvSpPr/>
          <p:nvPr/>
        </p:nvSpPr>
        <p:spPr>
          <a:xfrm>
            <a:off x="5581055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2046" name="Shape 2046"/>
          <p:cNvSpPr/>
          <p:nvPr/>
        </p:nvSpPr>
        <p:spPr>
          <a:xfrm flipV="1">
            <a:off x="4522068" y="3578163"/>
            <a:ext cx="2382593" cy="821030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47" name="Shape 2047"/>
          <p:cNvSpPr/>
          <p:nvPr/>
        </p:nvSpPr>
        <p:spPr>
          <a:xfrm>
            <a:off x="2080851" y="3679032"/>
            <a:ext cx="2334296" cy="67614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48" name="Shape 2048"/>
          <p:cNvSpPr/>
          <p:nvPr/>
        </p:nvSpPr>
        <p:spPr>
          <a:xfrm>
            <a:off x="6732985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049" name="Shape 2049"/>
          <p:cNvSpPr/>
          <p:nvPr/>
        </p:nvSpPr>
        <p:spPr>
          <a:xfrm>
            <a:off x="4205883" y="408979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v</a:t>
            </a:r>
          </a:p>
        </p:txBody>
      </p:sp>
      <p:sp>
        <p:nvSpPr>
          <p:cNvPr id="2050" name="Shape 2050"/>
          <p:cNvSpPr/>
          <p:nvPr/>
        </p:nvSpPr>
        <p:spPr>
          <a:xfrm>
            <a:off x="5572125" y="3491656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051" name="Shape 2051"/>
          <p:cNvSpPr/>
          <p:nvPr/>
        </p:nvSpPr>
        <p:spPr>
          <a:xfrm>
            <a:off x="1598414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052" name="Shape 2052"/>
          <p:cNvSpPr/>
          <p:nvPr/>
        </p:nvSpPr>
        <p:spPr>
          <a:xfrm>
            <a:off x="2411015" y="4214813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053" name="Shape 2053"/>
          <p:cNvSpPr/>
          <p:nvPr/>
        </p:nvSpPr>
        <p:spPr>
          <a:xfrm>
            <a:off x="2375297" y="4697016"/>
            <a:ext cx="330398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054" name="Shape 2054"/>
          <p:cNvSpPr/>
          <p:nvPr/>
        </p:nvSpPr>
        <p:spPr>
          <a:xfrm>
            <a:off x="2375297" y="502741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055" name="Shape 2055"/>
          <p:cNvSpPr/>
          <p:nvPr/>
        </p:nvSpPr>
        <p:spPr>
          <a:xfrm>
            <a:off x="2402086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56" name="Shape 2056"/>
          <p:cNvSpPr/>
          <p:nvPr/>
        </p:nvSpPr>
        <p:spPr>
          <a:xfrm>
            <a:off x="7259836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057" name="Shape 2057"/>
          <p:cNvSpPr/>
          <p:nvPr/>
        </p:nvSpPr>
        <p:spPr>
          <a:xfrm flipV="1">
            <a:off x="6465002" y="1552991"/>
            <a:ext cx="2232831" cy="702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58" name="Shape 2058"/>
          <p:cNvSpPr/>
          <p:nvPr/>
        </p:nvSpPr>
        <p:spPr>
          <a:xfrm>
            <a:off x="6634758" y="15448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059" name="Shape 2059"/>
          <p:cNvSpPr/>
          <p:nvPr/>
        </p:nvSpPr>
        <p:spPr>
          <a:xfrm>
            <a:off x="6634758" y="191095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060" name="Shape 2060"/>
          <p:cNvSpPr/>
          <p:nvPr/>
        </p:nvSpPr>
        <p:spPr>
          <a:xfrm>
            <a:off x="7259836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61" name="Shape 2061"/>
          <p:cNvSpPr/>
          <p:nvPr/>
        </p:nvSpPr>
        <p:spPr>
          <a:xfrm>
            <a:off x="7634883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062" name="Shape 2062"/>
          <p:cNvSpPr/>
          <p:nvPr/>
        </p:nvSpPr>
        <p:spPr>
          <a:xfrm>
            <a:off x="8027789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063" name="Shape 2063"/>
          <p:cNvSpPr/>
          <p:nvPr/>
        </p:nvSpPr>
        <p:spPr>
          <a:xfrm>
            <a:off x="6634758" y="224135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064" name="Shape 2064"/>
          <p:cNvSpPr/>
          <p:nvPr/>
        </p:nvSpPr>
        <p:spPr>
          <a:xfrm>
            <a:off x="7652742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65" name="Shape 2065"/>
          <p:cNvSpPr/>
          <p:nvPr/>
        </p:nvSpPr>
        <p:spPr>
          <a:xfrm>
            <a:off x="8027789" y="1607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066" name="Shape 2066"/>
          <p:cNvSpPr/>
          <p:nvPr/>
        </p:nvSpPr>
        <p:spPr>
          <a:xfrm>
            <a:off x="7259836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067" name="Shape 2067"/>
          <p:cNvSpPr/>
          <p:nvPr/>
        </p:nvSpPr>
        <p:spPr>
          <a:xfrm>
            <a:off x="7643813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068" name="Shape 2068"/>
          <p:cNvSpPr/>
          <p:nvPr/>
        </p:nvSpPr>
        <p:spPr>
          <a:xfrm>
            <a:off x="7983141" y="1937742"/>
            <a:ext cx="25896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69" name="Shape 2069"/>
          <p:cNvSpPr/>
          <p:nvPr/>
        </p:nvSpPr>
        <p:spPr>
          <a:xfrm>
            <a:off x="8420695" y="110728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070" name="Shape 2070"/>
          <p:cNvSpPr/>
          <p:nvPr/>
        </p:nvSpPr>
        <p:spPr>
          <a:xfrm>
            <a:off x="8429625" y="1616273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071" name="Shape 2071"/>
          <p:cNvSpPr/>
          <p:nvPr/>
        </p:nvSpPr>
        <p:spPr>
          <a:xfrm>
            <a:off x="8420695" y="19377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72" name="Shape 2072"/>
          <p:cNvSpPr/>
          <p:nvPr/>
        </p:nvSpPr>
        <p:spPr>
          <a:xfrm>
            <a:off x="392906" y="4205883"/>
            <a:ext cx="2428875" cy="1589484"/>
          </a:xfrm>
          <a:prstGeom prst="rect">
            <a:avLst/>
          </a:prstGeom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073" name="Shape 2073"/>
          <p:cNvSpPr/>
          <p:nvPr/>
        </p:nvSpPr>
        <p:spPr>
          <a:xfrm flipV="1">
            <a:off x="1028958" y="4304030"/>
            <a:ext cx="692" cy="1437768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74" name="Shape 2074"/>
          <p:cNvSpPr/>
          <p:nvPr/>
        </p:nvSpPr>
        <p:spPr>
          <a:xfrm>
            <a:off x="6402586" y="1098352"/>
            <a:ext cx="2428875" cy="1660922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075" name="Shape 2075"/>
          <p:cNvSpPr/>
          <p:nvPr/>
        </p:nvSpPr>
        <p:spPr>
          <a:xfrm flipV="1">
            <a:off x="7036764" y="1196566"/>
            <a:ext cx="766" cy="1473419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76" name="Shape 2076"/>
          <p:cNvSpPr/>
          <p:nvPr/>
        </p:nvSpPr>
        <p:spPr>
          <a:xfrm>
            <a:off x="7241977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077" name="Shape 2077"/>
          <p:cNvSpPr/>
          <p:nvPr/>
        </p:nvSpPr>
        <p:spPr>
          <a:xfrm>
            <a:off x="7617023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078" name="Shape 2078"/>
          <p:cNvSpPr/>
          <p:nvPr/>
        </p:nvSpPr>
        <p:spPr>
          <a:xfrm>
            <a:off x="7983141" y="2277070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79" name="Shape 2079"/>
          <p:cNvSpPr/>
          <p:nvPr/>
        </p:nvSpPr>
        <p:spPr>
          <a:xfrm>
            <a:off x="8402836" y="227707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80" name="Shape 2080"/>
          <p:cNvSpPr/>
          <p:nvPr/>
        </p:nvSpPr>
        <p:spPr>
          <a:xfrm>
            <a:off x="1643063" y="526852"/>
            <a:ext cx="2428875" cy="1714500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081" name="Shape 2081"/>
          <p:cNvSpPr/>
          <p:nvPr/>
        </p:nvSpPr>
        <p:spPr>
          <a:xfrm>
            <a:off x="250031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082" name="Shape 2082"/>
          <p:cNvSpPr/>
          <p:nvPr/>
        </p:nvSpPr>
        <p:spPr>
          <a:xfrm flipV="1">
            <a:off x="1705479" y="981491"/>
            <a:ext cx="2232831" cy="702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83" name="Shape 2083"/>
          <p:cNvSpPr/>
          <p:nvPr/>
        </p:nvSpPr>
        <p:spPr>
          <a:xfrm flipV="1">
            <a:off x="2277239" y="625067"/>
            <a:ext cx="693" cy="155378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84" name="Shape 2084"/>
          <p:cNvSpPr/>
          <p:nvPr/>
        </p:nvSpPr>
        <p:spPr>
          <a:xfrm>
            <a:off x="1875234" y="9733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085" name="Shape 2085"/>
          <p:cNvSpPr/>
          <p:nvPr/>
        </p:nvSpPr>
        <p:spPr>
          <a:xfrm>
            <a:off x="1875234" y="132159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086" name="Shape 2086"/>
          <p:cNvSpPr/>
          <p:nvPr/>
        </p:nvSpPr>
        <p:spPr>
          <a:xfrm>
            <a:off x="2509242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087" name="Shape 2087"/>
          <p:cNvSpPr/>
          <p:nvPr/>
        </p:nvSpPr>
        <p:spPr>
          <a:xfrm>
            <a:off x="2875359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088" name="Shape 2088"/>
          <p:cNvSpPr/>
          <p:nvPr/>
        </p:nvSpPr>
        <p:spPr>
          <a:xfrm>
            <a:off x="3268265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089" name="Shape 2089"/>
          <p:cNvSpPr/>
          <p:nvPr/>
        </p:nvSpPr>
        <p:spPr>
          <a:xfrm>
            <a:off x="2902148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090" name="Shape 2090"/>
          <p:cNvSpPr/>
          <p:nvPr/>
        </p:nvSpPr>
        <p:spPr>
          <a:xfrm>
            <a:off x="3277195" y="135731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091" name="Shape 2091"/>
          <p:cNvSpPr/>
          <p:nvPr/>
        </p:nvSpPr>
        <p:spPr>
          <a:xfrm>
            <a:off x="1875234" y="1768078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092" name="Shape 2092"/>
          <p:cNvSpPr/>
          <p:nvPr/>
        </p:nvSpPr>
        <p:spPr>
          <a:xfrm>
            <a:off x="366117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093" name="Shape 2093"/>
          <p:cNvSpPr/>
          <p:nvPr/>
        </p:nvSpPr>
        <p:spPr>
          <a:xfrm>
            <a:off x="3687961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094" name="Shape 2094"/>
          <p:cNvSpPr/>
          <p:nvPr/>
        </p:nvSpPr>
        <p:spPr>
          <a:xfrm>
            <a:off x="4982766" y="4500562"/>
            <a:ext cx="2428875" cy="1660922"/>
          </a:xfrm>
          <a:prstGeom prst="rect">
            <a:avLst/>
          </a:prstGeom>
          <a:ln w="635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095" name="Shape 2095"/>
          <p:cNvSpPr/>
          <p:nvPr/>
        </p:nvSpPr>
        <p:spPr>
          <a:xfrm>
            <a:off x="5840015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096" name="Shape 2096"/>
          <p:cNvSpPr/>
          <p:nvPr/>
        </p:nvSpPr>
        <p:spPr>
          <a:xfrm flipV="1">
            <a:off x="5045182" y="4955202"/>
            <a:ext cx="2232831" cy="702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97" name="Shape 2097"/>
          <p:cNvSpPr/>
          <p:nvPr/>
        </p:nvSpPr>
        <p:spPr>
          <a:xfrm flipV="1">
            <a:off x="5616938" y="4598780"/>
            <a:ext cx="725" cy="1464486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098" name="Shape 2098"/>
          <p:cNvSpPr/>
          <p:nvPr/>
        </p:nvSpPr>
        <p:spPr>
          <a:xfrm>
            <a:off x="5214937" y="494704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099" name="Shape 2099"/>
          <p:cNvSpPr/>
          <p:nvPr/>
        </p:nvSpPr>
        <p:spPr>
          <a:xfrm>
            <a:off x="6215062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100" name="Shape 2100"/>
          <p:cNvSpPr/>
          <p:nvPr/>
        </p:nvSpPr>
        <p:spPr>
          <a:xfrm>
            <a:off x="6607969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101" name="Shape 2101"/>
          <p:cNvSpPr/>
          <p:nvPr/>
        </p:nvSpPr>
        <p:spPr>
          <a:xfrm>
            <a:off x="5214937" y="529530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102" name="Shape 2102"/>
          <p:cNvSpPr/>
          <p:nvPr/>
        </p:nvSpPr>
        <p:spPr>
          <a:xfrm>
            <a:off x="5848945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103" name="Shape 2103"/>
          <p:cNvSpPr/>
          <p:nvPr/>
        </p:nvSpPr>
        <p:spPr>
          <a:xfrm>
            <a:off x="6232922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104" name="Shape 2104"/>
          <p:cNvSpPr/>
          <p:nvPr/>
        </p:nvSpPr>
        <p:spPr>
          <a:xfrm>
            <a:off x="6599039" y="5322094"/>
            <a:ext cx="25003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05" name="Shape 2105"/>
          <p:cNvSpPr/>
          <p:nvPr/>
        </p:nvSpPr>
        <p:spPr>
          <a:xfrm>
            <a:off x="5214937" y="562570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106" name="Shape 2106"/>
          <p:cNvSpPr/>
          <p:nvPr/>
        </p:nvSpPr>
        <p:spPr>
          <a:xfrm>
            <a:off x="7000875" y="450949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107" name="Shape 2107"/>
          <p:cNvSpPr/>
          <p:nvPr/>
        </p:nvSpPr>
        <p:spPr>
          <a:xfrm>
            <a:off x="7027664" y="532209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08" name="Shape 2108"/>
          <p:cNvSpPr/>
          <p:nvPr/>
        </p:nvSpPr>
        <p:spPr>
          <a:xfrm>
            <a:off x="3652242" y="178593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09" name="Shape 2109"/>
          <p:cNvSpPr/>
          <p:nvPr/>
        </p:nvSpPr>
        <p:spPr>
          <a:xfrm>
            <a:off x="2482453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10" name="Shape 2110"/>
          <p:cNvSpPr/>
          <p:nvPr/>
        </p:nvSpPr>
        <p:spPr>
          <a:xfrm>
            <a:off x="2866430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11" name="Shape 2111"/>
          <p:cNvSpPr/>
          <p:nvPr/>
        </p:nvSpPr>
        <p:spPr>
          <a:xfrm>
            <a:off x="3259336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112" name="Shape 2112"/>
          <p:cNvSpPr/>
          <p:nvPr/>
        </p:nvSpPr>
        <p:spPr>
          <a:xfrm>
            <a:off x="3705820" y="97333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113" name="Shape 2113"/>
          <p:cNvSpPr/>
          <p:nvPr/>
        </p:nvSpPr>
        <p:spPr>
          <a:xfrm>
            <a:off x="2536031" y="17502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114" name="Shape 2114"/>
          <p:cNvSpPr/>
          <p:nvPr/>
        </p:nvSpPr>
        <p:spPr>
          <a:xfrm>
            <a:off x="2875359" y="178593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115" name="Shape 2115"/>
          <p:cNvSpPr/>
          <p:nvPr/>
        </p:nvSpPr>
        <p:spPr>
          <a:xfrm>
            <a:off x="3241476" y="1785937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16" name="Shape 2116"/>
          <p:cNvSpPr/>
          <p:nvPr/>
        </p:nvSpPr>
        <p:spPr>
          <a:xfrm>
            <a:off x="5884664" y="567928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117" name="Shape 2117"/>
          <p:cNvSpPr/>
          <p:nvPr/>
        </p:nvSpPr>
        <p:spPr>
          <a:xfrm>
            <a:off x="6215063" y="568821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118" name="Shape 2118"/>
          <p:cNvSpPr/>
          <p:nvPr/>
        </p:nvSpPr>
        <p:spPr>
          <a:xfrm>
            <a:off x="6581180" y="5688211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19" name="Shape 2119"/>
          <p:cNvSpPr/>
          <p:nvPr/>
        </p:nvSpPr>
        <p:spPr>
          <a:xfrm>
            <a:off x="7000875" y="568821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20" name="Shape 2120"/>
          <p:cNvSpPr/>
          <p:nvPr/>
        </p:nvSpPr>
        <p:spPr>
          <a:xfrm>
            <a:off x="5813226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21" name="Shape 2121"/>
          <p:cNvSpPr/>
          <p:nvPr/>
        </p:nvSpPr>
        <p:spPr>
          <a:xfrm>
            <a:off x="6197203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22" name="Shape 2122"/>
          <p:cNvSpPr/>
          <p:nvPr/>
        </p:nvSpPr>
        <p:spPr>
          <a:xfrm>
            <a:off x="6590109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123" name="Shape 2123"/>
          <p:cNvSpPr/>
          <p:nvPr/>
        </p:nvSpPr>
        <p:spPr>
          <a:xfrm>
            <a:off x="7036594" y="496490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124" name="Shape 2124"/>
          <p:cNvSpPr/>
          <p:nvPr/>
        </p:nvSpPr>
        <p:spPr>
          <a:xfrm flipH="1">
            <a:off x="2479183" y="1159099"/>
            <a:ext cx="1014212" cy="46686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25" name="Shape 2125"/>
          <p:cNvSpPr/>
          <p:nvPr/>
        </p:nvSpPr>
        <p:spPr>
          <a:xfrm flipH="1">
            <a:off x="5731098" y="5119352"/>
            <a:ext cx="708339" cy="595648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</p:spTree>
    <p:extLst>
      <p:ext uri="{BB962C8B-B14F-4D97-AF65-F5344CB8AC3E}">
        <p14:creationId xmlns:p14="http://schemas.microsoft.com/office/powerpoint/2010/main" val="191843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10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4" grpId="0" animBg="1" advAuto="0"/>
      <p:bldP spid="2125" grpId="0" animBg="1" advAuto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Recomputing</a:t>
            </a:r>
            <a:r>
              <a:rPr lang="en-US" dirty="0"/>
              <a:t> Tables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29" name="Shape 2129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56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130" name="Shape 2130"/>
          <p:cNvSpPr/>
          <p:nvPr/>
        </p:nvSpPr>
        <p:spPr>
          <a:xfrm>
            <a:off x="1250156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131" name="Shape 2131"/>
          <p:cNvSpPr/>
          <p:nvPr/>
        </p:nvSpPr>
        <p:spPr>
          <a:xfrm flipV="1">
            <a:off x="455194" y="4664401"/>
            <a:ext cx="2232831" cy="702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32" name="Shape 2132"/>
          <p:cNvSpPr/>
          <p:nvPr/>
        </p:nvSpPr>
        <p:spPr>
          <a:xfrm>
            <a:off x="625078" y="465236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133" name="Shape 2133"/>
          <p:cNvSpPr/>
          <p:nvPr/>
        </p:nvSpPr>
        <p:spPr>
          <a:xfrm>
            <a:off x="625078" y="500062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134" name="Shape 2134"/>
          <p:cNvSpPr/>
          <p:nvPr/>
        </p:nvSpPr>
        <p:spPr>
          <a:xfrm>
            <a:off x="1232297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35" name="Shape 2135"/>
          <p:cNvSpPr/>
          <p:nvPr/>
        </p:nvSpPr>
        <p:spPr>
          <a:xfrm>
            <a:off x="1259086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36" name="Shape 2136"/>
          <p:cNvSpPr/>
          <p:nvPr/>
        </p:nvSpPr>
        <p:spPr>
          <a:xfrm>
            <a:off x="1625203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137" name="Shape 2137"/>
          <p:cNvSpPr/>
          <p:nvPr/>
        </p:nvSpPr>
        <p:spPr>
          <a:xfrm>
            <a:off x="2018109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138" name="Shape 2138"/>
          <p:cNvSpPr/>
          <p:nvPr/>
        </p:nvSpPr>
        <p:spPr>
          <a:xfrm>
            <a:off x="625078" y="534888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139" name="Shape 2139"/>
          <p:cNvSpPr/>
          <p:nvPr/>
        </p:nvSpPr>
        <p:spPr>
          <a:xfrm>
            <a:off x="1616273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40" name="Shape 2140"/>
          <p:cNvSpPr/>
          <p:nvPr/>
        </p:nvSpPr>
        <p:spPr>
          <a:xfrm>
            <a:off x="2009180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141" name="Shape 2141"/>
          <p:cNvSpPr/>
          <p:nvPr/>
        </p:nvSpPr>
        <p:spPr>
          <a:xfrm>
            <a:off x="1651992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42" name="Shape 2142"/>
          <p:cNvSpPr/>
          <p:nvPr/>
        </p:nvSpPr>
        <p:spPr>
          <a:xfrm>
            <a:off x="2027039" y="5036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143" name="Shape 2143"/>
          <p:cNvSpPr/>
          <p:nvPr/>
        </p:nvSpPr>
        <p:spPr>
          <a:xfrm>
            <a:off x="1268016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144" name="Shape 2144"/>
          <p:cNvSpPr/>
          <p:nvPr/>
        </p:nvSpPr>
        <p:spPr>
          <a:xfrm>
            <a:off x="1660922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145" name="Shape 2145"/>
          <p:cNvSpPr/>
          <p:nvPr/>
        </p:nvSpPr>
        <p:spPr>
          <a:xfrm>
            <a:off x="1991320" y="5384601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46" name="Shape 2146"/>
          <p:cNvSpPr/>
          <p:nvPr/>
        </p:nvSpPr>
        <p:spPr>
          <a:xfrm rot="16200000">
            <a:off x="-350495" y="4864443"/>
            <a:ext cx="995669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2147" name="Shape 2147"/>
          <p:cNvSpPr/>
          <p:nvPr/>
        </p:nvSpPr>
        <p:spPr>
          <a:xfrm>
            <a:off x="1585019" y="3772793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sp>
        <p:nvSpPr>
          <p:cNvPr id="2148" name="Shape 2148"/>
          <p:cNvSpPr/>
          <p:nvPr/>
        </p:nvSpPr>
        <p:spPr>
          <a:xfrm flipH="1">
            <a:off x="2004367" y="2606715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49" name="Shape 2149"/>
          <p:cNvSpPr/>
          <p:nvPr/>
        </p:nvSpPr>
        <p:spPr>
          <a:xfrm>
            <a:off x="4618661" y="2606715"/>
            <a:ext cx="2320587" cy="823433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50" name="Shape 2150"/>
          <p:cNvSpPr/>
          <p:nvPr/>
        </p:nvSpPr>
        <p:spPr>
          <a:xfrm>
            <a:off x="4205883" y="229493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151" name="Shape 2151"/>
          <p:cNvSpPr/>
          <p:nvPr/>
        </p:nvSpPr>
        <p:spPr>
          <a:xfrm>
            <a:off x="3027164" y="348719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2152" name="Shape 2152"/>
          <p:cNvSpPr/>
          <p:nvPr/>
        </p:nvSpPr>
        <p:spPr>
          <a:xfrm>
            <a:off x="3027164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153" name="Shape 2153"/>
          <p:cNvSpPr/>
          <p:nvPr/>
        </p:nvSpPr>
        <p:spPr>
          <a:xfrm>
            <a:off x="5581055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2154" name="Shape 2154"/>
          <p:cNvSpPr/>
          <p:nvPr/>
        </p:nvSpPr>
        <p:spPr>
          <a:xfrm flipV="1">
            <a:off x="4522068" y="3578163"/>
            <a:ext cx="2382593" cy="821030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55" name="Shape 2155"/>
          <p:cNvSpPr/>
          <p:nvPr/>
        </p:nvSpPr>
        <p:spPr>
          <a:xfrm>
            <a:off x="2080851" y="3679032"/>
            <a:ext cx="2334296" cy="67614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56" name="Shape 2156"/>
          <p:cNvSpPr/>
          <p:nvPr/>
        </p:nvSpPr>
        <p:spPr>
          <a:xfrm>
            <a:off x="6732985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157" name="Shape 2157"/>
          <p:cNvSpPr/>
          <p:nvPr/>
        </p:nvSpPr>
        <p:spPr>
          <a:xfrm>
            <a:off x="4205883" y="408979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v</a:t>
            </a:r>
          </a:p>
        </p:txBody>
      </p:sp>
      <p:sp>
        <p:nvSpPr>
          <p:cNvPr id="2158" name="Shape 2158"/>
          <p:cNvSpPr/>
          <p:nvPr/>
        </p:nvSpPr>
        <p:spPr>
          <a:xfrm>
            <a:off x="5572125" y="3491656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159" name="Shape 2159"/>
          <p:cNvSpPr/>
          <p:nvPr/>
        </p:nvSpPr>
        <p:spPr>
          <a:xfrm>
            <a:off x="1598414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160" name="Shape 2160"/>
          <p:cNvSpPr/>
          <p:nvPr/>
        </p:nvSpPr>
        <p:spPr>
          <a:xfrm>
            <a:off x="2411015" y="4214813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161" name="Shape 2161"/>
          <p:cNvSpPr/>
          <p:nvPr/>
        </p:nvSpPr>
        <p:spPr>
          <a:xfrm>
            <a:off x="2375297" y="4697016"/>
            <a:ext cx="330398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162" name="Shape 2162"/>
          <p:cNvSpPr/>
          <p:nvPr/>
        </p:nvSpPr>
        <p:spPr>
          <a:xfrm>
            <a:off x="2375297" y="502741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163" name="Shape 2163"/>
          <p:cNvSpPr/>
          <p:nvPr/>
        </p:nvSpPr>
        <p:spPr>
          <a:xfrm>
            <a:off x="2402086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64" name="Shape 2164"/>
          <p:cNvSpPr/>
          <p:nvPr/>
        </p:nvSpPr>
        <p:spPr>
          <a:xfrm>
            <a:off x="7259836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165" name="Shape 2165"/>
          <p:cNvSpPr/>
          <p:nvPr/>
        </p:nvSpPr>
        <p:spPr>
          <a:xfrm flipV="1">
            <a:off x="6465002" y="1552991"/>
            <a:ext cx="2232831" cy="702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66" name="Shape 2166"/>
          <p:cNvSpPr/>
          <p:nvPr/>
        </p:nvSpPr>
        <p:spPr>
          <a:xfrm>
            <a:off x="6634758" y="15448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167" name="Shape 2167"/>
          <p:cNvSpPr/>
          <p:nvPr/>
        </p:nvSpPr>
        <p:spPr>
          <a:xfrm>
            <a:off x="6634758" y="191095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168" name="Shape 2168"/>
          <p:cNvSpPr/>
          <p:nvPr/>
        </p:nvSpPr>
        <p:spPr>
          <a:xfrm>
            <a:off x="7259836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69" name="Shape 2169"/>
          <p:cNvSpPr/>
          <p:nvPr/>
        </p:nvSpPr>
        <p:spPr>
          <a:xfrm>
            <a:off x="7634883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170" name="Shape 2170"/>
          <p:cNvSpPr/>
          <p:nvPr/>
        </p:nvSpPr>
        <p:spPr>
          <a:xfrm>
            <a:off x="8027789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171" name="Shape 2171"/>
          <p:cNvSpPr/>
          <p:nvPr/>
        </p:nvSpPr>
        <p:spPr>
          <a:xfrm>
            <a:off x="6634758" y="224135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172" name="Shape 2172"/>
          <p:cNvSpPr/>
          <p:nvPr/>
        </p:nvSpPr>
        <p:spPr>
          <a:xfrm>
            <a:off x="7652742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73" name="Shape 2173"/>
          <p:cNvSpPr/>
          <p:nvPr/>
        </p:nvSpPr>
        <p:spPr>
          <a:xfrm>
            <a:off x="8027789" y="1607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174" name="Shape 2174"/>
          <p:cNvSpPr/>
          <p:nvPr/>
        </p:nvSpPr>
        <p:spPr>
          <a:xfrm>
            <a:off x="7259836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175" name="Shape 2175"/>
          <p:cNvSpPr/>
          <p:nvPr/>
        </p:nvSpPr>
        <p:spPr>
          <a:xfrm>
            <a:off x="7643813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176" name="Shape 2176"/>
          <p:cNvSpPr/>
          <p:nvPr/>
        </p:nvSpPr>
        <p:spPr>
          <a:xfrm>
            <a:off x="7983141" y="1937742"/>
            <a:ext cx="25896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77" name="Shape 2177"/>
          <p:cNvSpPr/>
          <p:nvPr/>
        </p:nvSpPr>
        <p:spPr>
          <a:xfrm>
            <a:off x="8420695" y="110728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178" name="Shape 2178"/>
          <p:cNvSpPr/>
          <p:nvPr/>
        </p:nvSpPr>
        <p:spPr>
          <a:xfrm>
            <a:off x="8429625" y="1616273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179" name="Shape 2179"/>
          <p:cNvSpPr/>
          <p:nvPr/>
        </p:nvSpPr>
        <p:spPr>
          <a:xfrm>
            <a:off x="8420695" y="19377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80" name="Shape 2180"/>
          <p:cNvSpPr/>
          <p:nvPr/>
        </p:nvSpPr>
        <p:spPr>
          <a:xfrm>
            <a:off x="392906" y="4205883"/>
            <a:ext cx="2428875" cy="1589484"/>
          </a:xfrm>
          <a:prstGeom prst="rect">
            <a:avLst/>
          </a:prstGeom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181" name="Shape 2181"/>
          <p:cNvSpPr/>
          <p:nvPr/>
        </p:nvSpPr>
        <p:spPr>
          <a:xfrm flipV="1">
            <a:off x="1028958" y="4304030"/>
            <a:ext cx="692" cy="1437768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82" name="Shape 2182"/>
          <p:cNvSpPr/>
          <p:nvPr/>
        </p:nvSpPr>
        <p:spPr>
          <a:xfrm>
            <a:off x="6402586" y="1098352"/>
            <a:ext cx="2428875" cy="1660922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183" name="Shape 2183"/>
          <p:cNvSpPr/>
          <p:nvPr/>
        </p:nvSpPr>
        <p:spPr>
          <a:xfrm flipV="1">
            <a:off x="7036764" y="1196566"/>
            <a:ext cx="766" cy="1473419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84" name="Shape 2184"/>
          <p:cNvSpPr/>
          <p:nvPr/>
        </p:nvSpPr>
        <p:spPr>
          <a:xfrm>
            <a:off x="7241977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185" name="Shape 2185"/>
          <p:cNvSpPr/>
          <p:nvPr/>
        </p:nvSpPr>
        <p:spPr>
          <a:xfrm>
            <a:off x="7617023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186" name="Shape 2186"/>
          <p:cNvSpPr/>
          <p:nvPr/>
        </p:nvSpPr>
        <p:spPr>
          <a:xfrm>
            <a:off x="7983141" y="2277070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87" name="Shape 2187"/>
          <p:cNvSpPr/>
          <p:nvPr/>
        </p:nvSpPr>
        <p:spPr>
          <a:xfrm>
            <a:off x="8402836" y="227707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88" name="Shape 2188"/>
          <p:cNvSpPr/>
          <p:nvPr/>
        </p:nvSpPr>
        <p:spPr>
          <a:xfrm>
            <a:off x="1643063" y="526852"/>
            <a:ext cx="2428875" cy="1714500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189" name="Shape 2189"/>
          <p:cNvSpPr/>
          <p:nvPr/>
        </p:nvSpPr>
        <p:spPr>
          <a:xfrm>
            <a:off x="250031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190" name="Shape 2190"/>
          <p:cNvSpPr/>
          <p:nvPr/>
        </p:nvSpPr>
        <p:spPr>
          <a:xfrm flipV="1">
            <a:off x="1705479" y="981491"/>
            <a:ext cx="2232831" cy="702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91" name="Shape 2191"/>
          <p:cNvSpPr/>
          <p:nvPr/>
        </p:nvSpPr>
        <p:spPr>
          <a:xfrm flipV="1">
            <a:off x="2277239" y="625067"/>
            <a:ext cx="693" cy="155378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192" name="Shape 2192"/>
          <p:cNvSpPr/>
          <p:nvPr/>
        </p:nvSpPr>
        <p:spPr>
          <a:xfrm>
            <a:off x="1875234" y="9733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193" name="Shape 2193"/>
          <p:cNvSpPr/>
          <p:nvPr/>
        </p:nvSpPr>
        <p:spPr>
          <a:xfrm>
            <a:off x="1875234" y="132159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194" name="Shape 2194"/>
          <p:cNvSpPr/>
          <p:nvPr/>
        </p:nvSpPr>
        <p:spPr>
          <a:xfrm>
            <a:off x="2509242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195" name="Shape 2195"/>
          <p:cNvSpPr/>
          <p:nvPr/>
        </p:nvSpPr>
        <p:spPr>
          <a:xfrm>
            <a:off x="2875359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196" name="Shape 2196"/>
          <p:cNvSpPr/>
          <p:nvPr/>
        </p:nvSpPr>
        <p:spPr>
          <a:xfrm>
            <a:off x="3268265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197" name="Shape 2197"/>
          <p:cNvSpPr/>
          <p:nvPr/>
        </p:nvSpPr>
        <p:spPr>
          <a:xfrm>
            <a:off x="2902148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198" name="Shape 2198"/>
          <p:cNvSpPr/>
          <p:nvPr/>
        </p:nvSpPr>
        <p:spPr>
          <a:xfrm>
            <a:off x="3277195" y="135731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199" name="Shape 2199"/>
          <p:cNvSpPr/>
          <p:nvPr/>
        </p:nvSpPr>
        <p:spPr>
          <a:xfrm>
            <a:off x="1875234" y="1768078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200" name="Shape 2200"/>
          <p:cNvSpPr/>
          <p:nvPr/>
        </p:nvSpPr>
        <p:spPr>
          <a:xfrm>
            <a:off x="366117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201" name="Shape 2201"/>
          <p:cNvSpPr/>
          <p:nvPr/>
        </p:nvSpPr>
        <p:spPr>
          <a:xfrm>
            <a:off x="3687961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02" name="Shape 2202"/>
          <p:cNvSpPr/>
          <p:nvPr/>
        </p:nvSpPr>
        <p:spPr>
          <a:xfrm>
            <a:off x="4982766" y="4500562"/>
            <a:ext cx="2428875" cy="1660922"/>
          </a:xfrm>
          <a:prstGeom prst="rect">
            <a:avLst/>
          </a:prstGeom>
          <a:ln w="635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203" name="Shape 2203"/>
          <p:cNvSpPr/>
          <p:nvPr/>
        </p:nvSpPr>
        <p:spPr>
          <a:xfrm>
            <a:off x="5840015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204" name="Shape 2204"/>
          <p:cNvSpPr/>
          <p:nvPr/>
        </p:nvSpPr>
        <p:spPr>
          <a:xfrm flipV="1">
            <a:off x="5045182" y="4955202"/>
            <a:ext cx="2232831" cy="702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05" name="Shape 2205"/>
          <p:cNvSpPr/>
          <p:nvPr/>
        </p:nvSpPr>
        <p:spPr>
          <a:xfrm flipV="1">
            <a:off x="5616938" y="4598780"/>
            <a:ext cx="725" cy="1464486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06" name="Shape 2206"/>
          <p:cNvSpPr/>
          <p:nvPr/>
        </p:nvSpPr>
        <p:spPr>
          <a:xfrm>
            <a:off x="5214937" y="494704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207" name="Shape 2207"/>
          <p:cNvSpPr/>
          <p:nvPr/>
        </p:nvSpPr>
        <p:spPr>
          <a:xfrm>
            <a:off x="6215062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208" name="Shape 2208"/>
          <p:cNvSpPr/>
          <p:nvPr/>
        </p:nvSpPr>
        <p:spPr>
          <a:xfrm>
            <a:off x="6607969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209" name="Shape 2209"/>
          <p:cNvSpPr/>
          <p:nvPr/>
        </p:nvSpPr>
        <p:spPr>
          <a:xfrm>
            <a:off x="5214937" y="529530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210" name="Shape 2210"/>
          <p:cNvSpPr/>
          <p:nvPr/>
        </p:nvSpPr>
        <p:spPr>
          <a:xfrm>
            <a:off x="5848945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211" name="Shape 2211"/>
          <p:cNvSpPr/>
          <p:nvPr/>
        </p:nvSpPr>
        <p:spPr>
          <a:xfrm>
            <a:off x="6232922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12" name="Shape 2212"/>
          <p:cNvSpPr/>
          <p:nvPr/>
        </p:nvSpPr>
        <p:spPr>
          <a:xfrm>
            <a:off x="6599039" y="5322094"/>
            <a:ext cx="25003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13" name="Shape 2213"/>
          <p:cNvSpPr/>
          <p:nvPr/>
        </p:nvSpPr>
        <p:spPr>
          <a:xfrm>
            <a:off x="5214937" y="562570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214" name="Shape 2214"/>
          <p:cNvSpPr/>
          <p:nvPr/>
        </p:nvSpPr>
        <p:spPr>
          <a:xfrm>
            <a:off x="7000875" y="450949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215" name="Shape 2215"/>
          <p:cNvSpPr/>
          <p:nvPr/>
        </p:nvSpPr>
        <p:spPr>
          <a:xfrm>
            <a:off x="7027664" y="532209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16" name="Shape 2216"/>
          <p:cNvSpPr/>
          <p:nvPr/>
        </p:nvSpPr>
        <p:spPr>
          <a:xfrm>
            <a:off x="3652242" y="178593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17" name="Shape 2217"/>
          <p:cNvSpPr/>
          <p:nvPr/>
        </p:nvSpPr>
        <p:spPr>
          <a:xfrm>
            <a:off x="2482453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18" name="Shape 2218"/>
          <p:cNvSpPr/>
          <p:nvPr/>
        </p:nvSpPr>
        <p:spPr>
          <a:xfrm>
            <a:off x="2866430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19" name="Shape 2219"/>
          <p:cNvSpPr/>
          <p:nvPr/>
        </p:nvSpPr>
        <p:spPr>
          <a:xfrm>
            <a:off x="3259336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220" name="Shape 2220"/>
          <p:cNvSpPr/>
          <p:nvPr/>
        </p:nvSpPr>
        <p:spPr>
          <a:xfrm>
            <a:off x="3705820" y="97333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221" name="Shape 2221"/>
          <p:cNvSpPr/>
          <p:nvPr/>
        </p:nvSpPr>
        <p:spPr>
          <a:xfrm>
            <a:off x="2536031" y="17502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222" name="Shape 2222"/>
          <p:cNvSpPr/>
          <p:nvPr/>
        </p:nvSpPr>
        <p:spPr>
          <a:xfrm>
            <a:off x="2875359" y="178593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23" name="Shape 2223"/>
          <p:cNvSpPr/>
          <p:nvPr/>
        </p:nvSpPr>
        <p:spPr>
          <a:xfrm>
            <a:off x="3241476" y="1785937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24" name="Shape 2224"/>
          <p:cNvSpPr/>
          <p:nvPr/>
        </p:nvSpPr>
        <p:spPr>
          <a:xfrm>
            <a:off x="5884664" y="567928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225" name="Shape 2225"/>
          <p:cNvSpPr/>
          <p:nvPr/>
        </p:nvSpPr>
        <p:spPr>
          <a:xfrm>
            <a:off x="6215063" y="568821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26" name="Shape 2226"/>
          <p:cNvSpPr/>
          <p:nvPr/>
        </p:nvSpPr>
        <p:spPr>
          <a:xfrm>
            <a:off x="6581180" y="5688211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27" name="Shape 2227"/>
          <p:cNvSpPr/>
          <p:nvPr/>
        </p:nvSpPr>
        <p:spPr>
          <a:xfrm>
            <a:off x="7000875" y="568821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28" name="Shape 2228"/>
          <p:cNvSpPr/>
          <p:nvPr/>
        </p:nvSpPr>
        <p:spPr>
          <a:xfrm>
            <a:off x="5813226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29" name="Shape 2229"/>
          <p:cNvSpPr/>
          <p:nvPr/>
        </p:nvSpPr>
        <p:spPr>
          <a:xfrm>
            <a:off x="6197203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30" name="Shape 2230"/>
          <p:cNvSpPr/>
          <p:nvPr/>
        </p:nvSpPr>
        <p:spPr>
          <a:xfrm>
            <a:off x="6590109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231" name="Shape 2231"/>
          <p:cNvSpPr/>
          <p:nvPr/>
        </p:nvSpPr>
        <p:spPr>
          <a:xfrm>
            <a:off x="7036594" y="496490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-</a:t>
            </a:r>
          </a:p>
        </p:txBody>
      </p:sp>
      <p:sp>
        <p:nvSpPr>
          <p:cNvPr id="2232" name="Shape 2232"/>
          <p:cNvSpPr/>
          <p:nvPr/>
        </p:nvSpPr>
        <p:spPr>
          <a:xfrm flipH="1">
            <a:off x="5731098" y="5119352"/>
            <a:ext cx="708339" cy="595648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</p:spTree>
    <p:extLst>
      <p:ext uri="{BB962C8B-B14F-4D97-AF65-F5344CB8AC3E}">
        <p14:creationId xmlns:p14="http://schemas.microsoft.com/office/powerpoint/2010/main" val="63271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2" grpId="0" animBg="1" advAuto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Vectors distributed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36" name="Shape 223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57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237" name="Shape 2237"/>
          <p:cNvSpPr/>
          <p:nvPr/>
        </p:nvSpPr>
        <p:spPr>
          <a:xfrm>
            <a:off x="1250156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238" name="Shape 2238"/>
          <p:cNvSpPr/>
          <p:nvPr/>
        </p:nvSpPr>
        <p:spPr>
          <a:xfrm flipV="1">
            <a:off x="455194" y="4664401"/>
            <a:ext cx="2232831" cy="702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39" name="Shape 2239"/>
          <p:cNvSpPr/>
          <p:nvPr/>
        </p:nvSpPr>
        <p:spPr>
          <a:xfrm>
            <a:off x="625078" y="465236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240" name="Shape 2240"/>
          <p:cNvSpPr/>
          <p:nvPr/>
        </p:nvSpPr>
        <p:spPr>
          <a:xfrm>
            <a:off x="625078" y="500062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241" name="Shape 2241"/>
          <p:cNvSpPr/>
          <p:nvPr/>
        </p:nvSpPr>
        <p:spPr>
          <a:xfrm>
            <a:off x="1232297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42" name="Shape 2242"/>
          <p:cNvSpPr/>
          <p:nvPr/>
        </p:nvSpPr>
        <p:spPr>
          <a:xfrm>
            <a:off x="1259086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43" name="Shape 2243"/>
          <p:cNvSpPr/>
          <p:nvPr/>
        </p:nvSpPr>
        <p:spPr>
          <a:xfrm>
            <a:off x="1625203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244" name="Shape 2244"/>
          <p:cNvSpPr/>
          <p:nvPr/>
        </p:nvSpPr>
        <p:spPr>
          <a:xfrm>
            <a:off x="2018109" y="422374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245" name="Shape 2245"/>
          <p:cNvSpPr/>
          <p:nvPr/>
        </p:nvSpPr>
        <p:spPr>
          <a:xfrm>
            <a:off x="625078" y="534888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246" name="Shape 2246"/>
          <p:cNvSpPr/>
          <p:nvPr/>
        </p:nvSpPr>
        <p:spPr>
          <a:xfrm>
            <a:off x="1616273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47" name="Shape 2247"/>
          <p:cNvSpPr/>
          <p:nvPr/>
        </p:nvSpPr>
        <p:spPr>
          <a:xfrm>
            <a:off x="2009180" y="469701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248" name="Shape 2248"/>
          <p:cNvSpPr/>
          <p:nvPr/>
        </p:nvSpPr>
        <p:spPr>
          <a:xfrm>
            <a:off x="1651992" y="5036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49" name="Shape 2249"/>
          <p:cNvSpPr/>
          <p:nvPr/>
        </p:nvSpPr>
        <p:spPr>
          <a:xfrm>
            <a:off x="2027039" y="5036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50" name="Shape 2250"/>
          <p:cNvSpPr/>
          <p:nvPr/>
        </p:nvSpPr>
        <p:spPr>
          <a:xfrm>
            <a:off x="1268016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251" name="Shape 2251"/>
          <p:cNvSpPr/>
          <p:nvPr/>
        </p:nvSpPr>
        <p:spPr>
          <a:xfrm>
            <a:off x="1660922" y="53846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52" name="Shape 2252"/>
          <p:cNvSpPr/>
          <p:nvPr/>
        </p:nvSpPr>
        <p:spPr>
          <a:xfrm>
            <a:off x="1991320" y="5384601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53" name="Shape 2253"/>
          <p:cNvSpPr/>
          <p:nvPr/>
        </p:nvSpPr>
        <p:spPr>
          <a:xfrm rot="16200000">
            <a:off x="-305842" y="5074295"/>
            <a:ext cx="9063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from</a:t>
            </a:r>
          </a:p>
        </p:txBody>
      </p:sp>
      <p:sp>
        <p:nvSpPr>
          <p:cNvPr id="2254" name="Shape 2254"/>
          <p:cNvSpPr/>
          <p:nvPr/>
        </p:nvSpPr>
        <p:spPr>
          <a:xfrm>
            <a:off x="1585019" y="3772793"/>
            <a:ext cx="46434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to</a:t>
            </a:r>
          </a:p>
        </p:txBody>
      </p:sp>
      <p:sp>
        <p:nvSpPr>
          <p:cNvPr id="2255" name="Shape 2255"/>
          <p:cNvSpPr/>
          <p:nvPr/>
        </p:nvSpPr>
        <p:spPr>
          <a:xfrm flipH="1">
            <a:off x="2004367" y="2606715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56" name="Shape 2256"/>
          <p:cNvSpPr/>
          <p:nvPr/>
        </p:nvSpPr>
        <p:spPr>
          <a:xfrm>
            <a:off x="4618661" y="2606715"/>
            <a:ext cx="2320587" cy="823433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57" name="Shape 2257"/>
          <p:cNvSpPr/>
          <p:nvPr/>
        </p:nvSpPr>
        <p:spPr>
          <a:xfrm>
            <a:off x="4205883" y="229493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258" name="Shape 2258"/>
          <p:cNvSpPr/>
          <p:nvPr/>
        </p:nvSpPr>
        <p:spPr>
          <a:xfrm>
            <a:off x="3027164" y="348719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2259" name="Shape 2259"/>
          <p:cNvSpPr/>
          <p:nvPr/>
        </p:nvSpPr>
        <p:spPr>
          <a:xfrm>
            <a:off x="3027164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260" name="Shape 2260"/>
          <p:cNvSpPr/>
          <p:nvPr/>
        </p:nvSpPr>
        <p:spPr>
          <a:xfrm>
            <a:off x="5581055" y="245581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2261" name="Shape 2261"/>
          <p:cNvSpPr/>
          <p:nvPr/>
        </p:nvSpPr>
        <p:spPr>
          <a:xfrm flipV="1">
            <a:off x="4522068" y="3578163"/>
            <a:ext cx="2382593" cy="821030"/>
          </a:xfrm>
          <a:prstGeom prst="line">
            <a:avLst/>
          </a:prstGeom>
          <a:ln w="63500">
            <a:solidFill>
              <a:srgbClr val="5E5E5E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62" name="Shape 2262"/>
          <p:cNvSpPr/>
          <p:nvPr/>
        </p:nvSpPr>
        <p:spPr>
          <a:xfrm>
            <a:off x="2080851" y="3679032"/>
            <a:ext cx="2334296" cy="67614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63" name="Shape 2263"/>
          <p:cNvSpPr/>
          <p:nvPr/>
        </p:nvSpPr>
        <p:spPr>
          <a:xfrm>
            <a:off x="6732985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264" name="Shape 2264"/>
          <p:cNvSpPr/>
          <p:nvPr/>
        </p:nvSpPr>
        <p:spPr>
          <a:xfrm>
            <a:off x="4205883" y="408979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v</a:t>
            </a:r>
          </a:p>
        </p:txBody>
      </p:sp>
      <p:sp>
        <p:nvSpPr>
          <p:cNvPr id="2265" name="Shape 2265"/>
          <p:cNvSpPr/>
          <p:nvPr/>
        </p:nvSpPr>
        <p:spPr>
          <a:xfrm>
            <a:off x="5572125" y="3491656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266" name="Shape 2266"/>
          <p:cNvSpPr/>
          <p:nvPr/>
        </p:nvSpPr>
        <p:spPr>
          <a:xfrm>
            <a:off x="1598414" y="3223617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267" name="Shape 2267"/>
          <p:cNvSpPr/>
          <p:nvPr/>
        </p:nvSpPr>
        <p:spPr>
          <a:xfrm>
            <a:off x="2411015" y="4214813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268" name="Shape 2268"/>
          <p:cNvSpPr/>
          <p:nvPr/>
        </p:nvSpPr>
        <p:spPr>
          <a:xfrm>
            <a:off x="2375297" y="4697016"/>
            <a:ext cx="330398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69" name="Shape 2269"/>
          <p:cNvSpPr/>
          <p:nvPr/>
        </p:nvSpPr>
        <p:spPr>
          <a:xfrm>
            <a:off x="2375297" y="502741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70" name="Shape 2270"/>
          <p:cNvSpPr/>
          <p:nvPr/>
        </p:nvSpPr>
        <p:spPr>
          <a:xfrm>
            <a:off x="2402086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71" name="Shape 2271"/>
          <p:cNvSpPr/>
          <p:nvPr/>
        </p:nvSpPr>
        <p:spPr>
          <a:xfrm>
            <a:off x="7259836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272" name="Shape 2272"/>
          <p:cNvSpPr/>
          <p:nvPr/>
        </p:nvSpPr>
        <p:spPr>
          <a:xfrm flipV="1">
            <a:off x="6465002" y="1552991"/>
            <a:ext cx="2232831" cy="702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73" name="Shape 2273"/>
          <p:cNvSpPr/>
          <p:nvPr/>
        </p:nvSpPr>
        <p:spPr>
          <a:xfrm>
            <a:off x="6634758" y="15448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274" name="Shape 2274"/>
          <p:cNvSpPr/>
          <p:nvPr/>
        </p:nvSpPr>
        <p:spPr>
          <a:xfrm>
            <a:off x="6634758" y="191095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275" name="Shape 2275"/>
          <p:cNvSpPr/>
          <p:nvPr/>
        </p:nvSpPr>
        <p:spPr>
          <a:xfrm>
            <a:off x="7259836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76" name="Shape 2276"/>
          <p:cNvSpPr/>
          <p:nvPr/>
        </p:nvSpPr>
        <p:spPr>
          <a:xfrm>
            <a:off x="7634883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277" name="Shape 2277"/>
          <p:cNvSpPr/>
          <p:nvPr/>
        </p:nvSpPr>
        <p:spPr>
          <a:xfrm>
            <a:off x="8027789" y="11162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278" name="Shape 2278"/>
          <p:cNvSpPr/>
          <p:nvPr/>
        </p:nvSpPr>
        <p:spPr>
          <a:xfrm>
            <a:off x="6634758" y="224135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279" name="Shape 2279"/>
          <p:cNvSpPr/>
          <p:nvPr/>
        </p:nvSpPr>
        <p:spPr>
          <a:xfrm>
            <a:off x="7652742" y="160734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80" name="Shape 2280"/>
          <p:cNvSpPr/>
          <p:nvPr/>
        </p:nvSpPr>
        <p:spPr>
          <a:xfrm>
            <a:off x="8027789" y="160734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81" name="Shape 2281"/>
          <p:cNvSpPr/>
          <p:nvPr/>
        </p:nvSpPr>
        <p:spPr>
          <a:xfrm>
            <a:off x="7259836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282" name="Shape 2282"/>
          <p:cNvSpPr/>
          <p:nvPr/>
        </p:nvSpPr>
        <p:spPr>
          <a:xfrm>
            <a:off x="7625953" y="19377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83" name="Shape 2283"/>
          <p:cNvSpPr/>
          <p:nvPr/>
        </p:nvSpPr>
        <p:spPr>
          <a:xfrm>
            <a:off x="7983141" y="1937742"/>
            <a:ext cx="25896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84" name="Shape 2284"/>
          <p:cNvSpPr/>
          <p:nvPr/>
        </p:nvSpPr>
        <p:spPr>
          <a:xfrm>
            <a:off x="8420695" y="110728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285" name="Shape 2285"/>
          <p:cNvSpPr/>
          <p:nvPr/>
        </p:nvSpPr>
        <p:spPr>
          <a:xfrm>
            <a:off x="8429625" y="1616273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86" name="Shape 2286"/>
          <p:cNvSpPr/>
          <p:nvPr/>
        </p:nvSpPr>
        <p:spPr>
          <a:xfrm>
            <a:off x="8420695" y="19377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87" name="Shape 2287"/>
          <p:cNvSpPr/>
          <p:nvPr/>
        </p:nvSpPr>
        <p:spPr>
          <a:xfrm>
            <a:off x="392906" y="4205883"/>
            <a:ext cx="2428875" cy="1589484"/>
          </a:xfrm>
          <a:prstGeom prst="rect">
            <a:avLst/>
          </a:prstGeom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288" name="Shape 2288"/>
          <p:cNvSpPr/>
          <p:nvPr/>
        </p:nvSpPr>
        <p:spPr>
          <a:xfrm flipV="1">
            <a:off x="1028958" y="4304030"/>
            <a:ext cx="692" cy="1437768"/>
          </a:xfrm>
          <a:prstGeom prst="line">
            <a:avLst/>
          </a:prstGeom>
          <a:ln w="381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89" name="Shape 2289"/>
          <p:cNvSpPr/>
          <p:nvPr/>
        </p:nvSpPr>
        <p:spPr>
          <a:xfrm>
            <a:off x="6402586" y="1098352"/>
            <a:ext cx="2428875" cy="1660922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290" name="Shape 2290"/>
          <p:cNvSpPr/>
          <p:nvPr/>
        </p:nvSpPr>
        <p:spPr>
          <a:xfrm flipV="1">
            <a:off x="7036764" y="1196566"/>
            <a:ext cx="766" cy="1473419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91" name="Shape 2291"/>
          <p:cNvSpPr/>
          <p:nvPr/>
        </p:nvSpPr>
        <p:spPr>
          <a:xfrm>
            <a:off x="7241977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92" name="Shape 2292"/>
          <p:cNvSpPr/>
          <p:nvPr/>
        </p:nvSpPr>
        <p:spPr>
          <a:xfrm>
            <a:off x="7617023" y="22770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293" name="Shape 2293"/>
          <p:cNvSpPr/>
          <p:nvPr/>
        </p:nvSpPr>
        <p:spPr>
          <a:xfrm>
            <a:off x="7983141" y="2277070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294" name="Shape 2294"/>
          <p:cNvSpPr/>
          <p:nvPr/>
        </p:nvSpPr>
        <p:spPr>
          <a:xfrm>
            <a:off x="8402836" y="227707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295" name="Shape 2295"/>
          <p:cNvSpPr/>
          <p:nvPr/>
        </p:nvSpPr>
        <p:spPr>
          <a:xfrm>
            <a:off x="1643063" y="526852"/>
            <a:ext cx="2428875" cy="1714500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296" name="Shape 2296"/>
          <p:cNvSpPr/>
          <p:nvPr/>
        </p:nvSpPr>
        <p:spPr>
          <a:xfrm>
            <a:off x="250031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297" name="Shape 2297"/>
          <p:cNvSpPr/>
          <p:nvPr/>
        </p:nvSpPr>
        <p:spPr>
          <a:xfrm flipV="1">
            <a:off x="1705479" y="981491"/>
            <a:ext cx="2232831" cy="702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98" name="Shape 2298"/>
          <p:cNvSpPr/>
          <p:nvPr/>
        </p:nvSpPr>
        <p:spPr>
          <a:xfrm flipV="1">
            <a:off x="2277239" y="625067"/>
            <a:ext cx="693" cy="155378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299" name="Shape 2299"/>
          <p:cNvSpPr/>
          <p:nvPr/>
        </p:nvSpPr>
        <p:spPr>
          <a:xfrm>
            <a:off x="1875234" y="973336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300" name="Shape 2300"/>
          <p:cNvSpPr/>
          <p:nvPr/>
        </p:nvSpPr>
        <p:spPr>
          <a:xfrm>
            <a:off x="1875234" y="1321594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301" name="Shape 2301"/>
          <p:cNvSpPr/>
          <p:nvPr/>
        </p:nvSpPr>
        <p:spPr>
          <a:xfrm>
            <a:off x="2509242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302" name="Shape 2302"/>
          <p:cNvSpPr/>
          <p:nvPr/>
        </p:nvSpPr>
        <p:spPr>
          <a:xfrm>
            <a:off x="2875359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303" name="Shape 2303"/>
          <p:cNvSpPr/>
          <p:nvPr/>
        </p:nvSpPr>
        <p:spPr>
          <a:xfrm>
            <a:off x="3268265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304" name="Shape 2304"/>
          <p:cNvSpPr/>
          <p:nvPr/>
        </p:nvSpPr>
        <p:spPr>
          <a:xfrm>
            <a:off x="2902148" y="135731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305" name="Shape 2305"/>
          <p:cNvSpPr/>
          <p:nvPr/>
        </p:nvSpPr>
        <p:spPr>
          <a:xfrm>
            <a:off x="3277195" y="135731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306" name="Shape 2306"/>
          <p:cNvSpPr/>
          <p:nvPr/>
        </p:nvSpPr>
        <p:spPr>
          <a:xfrm>
            <a:off x="1875234" y="1768078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307" name="Shape 2307"/>
          <p:cNvSpPr/>
          <p:nvPr/>
        </p:nvSpPr>
        <p:spPr>
          <a:xfrm>
            <a:off x="3661172" y="54471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308" name="Shape 2308"/>
          <p:cNvSpPr/>
          <p:nvPr/>
        </p:nvSpPr>
        <p:spPr>
          <a:xfrm>
            <a:off x="3687961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309" name="Shape 2309"/>
          <p:cNvSpPr/>
          <p:nvPr/>
        </p:nvSpPr>
        <p:spPr>
          <a:xfrm>
            <a:off x="4982766" y="4500562"/>
            <a:ext cx="2428875" cy="1660922"/>
          </a:xfrm>
          <a:prstGeom prst="rect">
            <a:avLst/>
          </a:prstGeom>
          <a:ln w="635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310" name="Shape 2310"/>
          <p:cNvSpPr/>
          <p:nvPr/>
        </p:nvSpPr>
        <p:spPr>
          <a:xfrm>
            <a:off x="5840015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311" name="Shape 2311"/>
          <p:cNvSpPr/>
          <p:nvPr/>
        </p:nvSpPr>
        <p:spPr>
          <a:xfrm flipV="1">
            <a:off x="5045182" y="4955202"/>
            <a:ext cx="2232831" cy="702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12" name="Shape 2312"/>
          <p:cNvSpPr/>
          <p:nvPr/>
        </p:nvSpPr>
        <p:spPr>
          <a:xfrm flipV="1">
            <a:off x="5616938" y="4598780"/>
            <a:ext cx="725" cy="1464486"/>
          </a:xfrm>
          <a:prstGeom prst="line">
            <a:avLst/>
          </a:prstGeom>
          <a:ln w="38100">
            <a:solidFill>
              <a:srgbClr val="7A81FF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13" name="Shape 2313"/>
          <p:cNvSpPr/>
          <p:nvPr/>
        </p:nvSpPr>
        <p:spPr>
          <a:xfrm>
            <a:off x="5214937" y="494704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314" name="Shape 2314"/>
          <p:cNvSpPr/>
          <p:nvPr/>
        </p:nvSpPr>
        <p:spPr>
          <a:xfrm>
            <a:off x="6215062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315" name="Shape 2315"/>
          <p:cNvSpPr/>
          <p:nvPr/>
        </p:nvSpPr>
        <p:spPr>
          <a:xfrm>
            <a:off x="6607969" y="451842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316" name="Shape 2316"/>
          <p:cNvSpPr/>
          <p:nvPr/>
        </p:nvSpPr>
        <p:spPr>
          <a:xfrm>
            <a:off x="5214937" y="5295305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v</a:t>
            </a:r>
          </a:p>
        </p:txBody>
      </p:sp>
      <p:sp>
        <p:nvSpPr>
          <p:cNvPr id="2317" name="Shape 2317"/>
          <p:cNvSpPr/>
          <p:nvPr/>
        </p:nvSpPr>
        <p:spPr>
          <a:xfrm>
            <a:off x="5848945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318" name="Shape 2318"/>
          <p:cNvSpPr/>
          <p:nvPr/>
        </p:nvSpPr>
        <p:spPr>
          <a:xfrm>
            <a:off x="6232922" y="5322094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319" name="Shape 2319"/>
          <p:cNvSpPr/>
          <p:nvPr/>
        </p:nvSpPr>
        <p:spPr>
          <a:xfrm>
            <a:off x="6599039" y="5322094"/>
            <a:ext cx="25003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320" name="Shape 2320"/>
          <p:cNvSpPr/>
          <p:nvPr/>
        </p:nvSpPr>
        <p:spPr>
          <a:xfrm>
            <a:off x="5214937" y="562570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321" name="Shape 2321"/>
          <p:cNvSpPr/>
          <p:nvPr/>
        </p:nvSpPr>
        <p:spPr>
          <a:xfrm>
            <a:off x="7000875" y="4509492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322" name="Shape 2322"/>
          <p:cNvSpPr/>
          <p:nvPr/>
        </p:nvSpPr>
        <p:spPr>
          <a:xfrm>
            <a:off x="7027664" y="5322094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323" name="Shape 2323"/>
          <p:cNvSpPr/>
          <p:nvPr/>
        </p:nvSpPr>
        <p:spPr>
          <a:xfrm>
            <a:off x="3652242" y="1785937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324" name="Shape 2324"/>
          <p:cNvSpPr/>
          <p:nvPr/>
        </p:nvSpPr>
        <p:spPr>
          <a:xfrm>
            <a:off x="2482453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325" name="Shape 2325"/>
          <p:cNvSpPr/>
          <p:nvPr/>
        </p:nvSpPr>
        <p:spPr>
          <a:xfrm>
            <a:off x="2866430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326" name="Shape 2326"/>
          <p:cNvSpPr/>
          <p:nvPr/>
        </p:nvSpPr>
        <p:spPr>
          <a:xfrm>
            <a:off x="3259336" y="97333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327" name="Shape 2327"/>
          <p:cNvSpPr/>
          <p:nvPr/>
        </p:nvSpPr>
        <p:spPr>
          <a:xfrm>
            <a:off x="3705820" y="97333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328" name="Shape 2328"/>
          <p:cNvSpPr/>
          <p:nvPr/>
        </p:nvSpPr>
        <p:spPr>
          <a:xfrm>
            <a:off x="2509242" y="1777008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329" name="Shape 2329"/>
          <p:cNvSpPr/>
          <p:nvPr/>
        </p:nvSpPr>
        <p:spPr>
          <a:xfrm>
            <a:off x="2875359" y="1785937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330" name="Shape 2330"/>
          <p:cNvSpPr/>
          <p:nvPr/>
        </p:nvSpPr>
        <p:spPr>
          <a:xfrm>
            <a:off x="3241476" y="1785937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331" name="Shape 2331"/>
          <p:cNvSpPr/>
          <p:nvPr/>
        </p:nvSpPr>
        <p:spPr>
          <a:xfrm>
            <a:off x="5840016" y="567928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332" name="Shape 2332"/>
          <p:cNvSpPr/>
          <p:nvPr/>
        </p:nvSpPr>
        <p:spPr>
          <a:xfrm>
            <a:off x="6215063" y="568821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333" name="Shape 2333"/>
          <p:cNvSpPr/>
          <p:nvPr/>
        </p:nvSpPr>
        <p:spPr>
          <a:xfrm>
            <a:off x="6581180" y="5688211"/>
            <a:ext cx="20538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334" name="Shape 2334"/>
          <p:cNvSpPr/>
          <p:nvPr/>
        </p:nvSpPr>
        <p:spPr>
          <a:xfrm>
            <a:off x="7000875" y="568821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335" name="Shape 2335"/>
          <p:cNvSpPr/>
          <p:nvPr/>
        </p:nvSpPr>
        <p:spPr>
          <a:xfrm>
            <a:off x="5813226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336" name="Shape 2336"/>
          <p:cNvSpPr/>
          <p:nvPr/>
        </p:nvSpPr>
        <p:spPr>
          <a:xfrm>
            <a:off x="6197203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337" name="Shape 2337"/>
          <p:cNvSpPr/>
          <p:nvPr/>
        </p:nvSpPr>
        <p:spPr>
          <a:xfrm>
            <a:off x="6590109" y="4964906"/>
            <a:ext cx="267891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2</a:t>
            </a:r>
          </a:p>
        </p:txBody>
      </p:sp>
      <p:sp>
        <p:nvSpPr>
          <p:cNvPr id="2338" name="Shape 2338"/>
          <p:cNvSpPr/>
          <p:nvPr/>
        </p:nvSpPr>
        <p:spPr>
          <a:xfrm>
            <a:off x="7036594" y="4964906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7A81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0297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Aspects of 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do you send messages?</a:t>
            </a:r>
          </a:p>
          <a:p>
            <a:pPr lvl="1"/>
            <a:r>
              <a:rPr lang="en-US" dirty="0" smtClean="0"/>
              <a:t>When any of your distances d(</a:t>
            </a:r>
            <a:r>
              <a:rPr lang="en-US" dirty="0" err="1" smtClean="0"/>
              <a:t>u,v</a:t>
            </a:r>
            <a:r>
              <a:rPr lang="en-US" dirty="0" smtClean="0"/>
              <a:t>) change</a:t>
            </a:r>
          </a:p>
          <a:p>
            <a:pPr lvl="2"/>
            <a:r>
              <a:rPr lang="en-US" b="1" i="1" dirty="0" smtClean="0"/>
              <a:t>What about when c(</a:t>
            </a:r>
            <a:r>
              <a:rPr lang="en-US" b="1" i="1" dirty="0" err="1" smtClean="0"/>
              <a:t>u,v</a:t>
            </a:r>
            <a:r>
              <a:rPr lang="en-US" b="1" i="1" dirty="0" smtClean="0"/>
              <a:t>) changes?</a:t>
            </a:r>
          </a:p>
          <a:p>
            <a:pPr lvl="1"/>
            <a:r>
              <a:rPr lang="en-US" dirty="0" smtClean="0"/>
              <a:t>Periodically, to ensure consistency between </a:t>
            </a:r>
            <a:r>
              <a:rPr lang="en-US" dirty="0" err="1" smtClean="0"/>
              <a:t>nbrs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What information do you send?</a:t>
            </a:r>
          </a:p>
          <a:p>
            <a:pPr lvl="1"/>
            <a:r>
              <a:rPr lang="en-US" dirty="0" smtClean="0"/>
              <a:t>Could send entire vector</a:t>
            </a:r>
          </a:p>
          <a:p>
            <a:pPr lvl="1"/>
            <a:r>
              <a:rPr lang="en-US" dirty="0" smtClean="0"/>
              <a:t>Or just updated entries</a:t>
            </a:r>
          </a:p>
          <a:p>
            <a:pPr lvl="1"/>
            <a:endParaRPr lang="en-US" dirty="0"/>
          </a:p>
          <a:p>
            <a:r>
              <a:rPr lang="en-US" dirty="0" smtClean="0"/>
              <a:t>Do you send everyone the same information?</a:t>
            </a:r>
          </a:p>
          <a:p>
            <a:pPr lvl="1"/>
            <a:r>
              <a:rPr lang="en-US" dirty="0" smtClean="0"/>
              <a:t>Consider the following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58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766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Shape 2453"/>
          <p:cNvSpPr/>
          <p:nvPr/>
        </p:nvSpPr>
        <p:spPr>
          <a:xfrm flipH="1">
            <a:off x="2040086" y="2812097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454" name="Shape 2454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455" name="Shape 2455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457" name="Shape 2457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458" name="Shape 2458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459" name="Shape 2459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460" name="Shape 2460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461" name="Shape 2461"/>
          <p:cNvSpPr/>
          <p:nvPr/>
        </p:nvSpPr>
        <p:spPr>
          <a:xfrm>
            <a:off x="2911078" y="258975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2462" name="Shape 2462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grpSp>
        <p:nvGrpSpPr>
          <p:cNvPr id="2478" name="Group 2478"/>
          <p:cNvGrpSpPr/>
          <p:nvPr/>
        </p:nvGrpSpPr>
        <p:grpSpPr>
          <a:xfrm>
            <a:off x="3455789" y="535781"/>
            <a:ext cx="2107406" cy="1634133"/>
            <a:chOff x="0" y="0"/>
            <a:chExt cx="2997200" cy="2324100"/>
          </a:xfrm>
        </p:grpSpPr>
        <p:grpSp>
          <p:nvGrpSpPr>
            <p:cNvPr id="2466" name="Group 2466"/>
            <p:cNvGrpSpPr/>
            <p:nvPr/>
          </p:nvGrpSpPr>
          <p:grpSpPr>
            <a:xfrm>
              <a:off x="1231900" y="1181100"/>
              <a:ext cx="1295400" cy="660400"/>
              <a:chOff x="0" y="0"/>
              <a:chExt cx="1295400" cy="660400"/>
            </a:xfrm>
          </p:grpSpPr>
          <p:sp>
            <p:nvSpPr>
              <p:cNvPr id="2463" name="Shape 2463"/>
              <p:cNvSpPr/>
              <p:nvPr/>
            </p:nvSpPr>
            <p:spPr>
              <a:xfrm>
                <a:off x="0" y="0"/>
                <a:ext cx="241300" cy="6604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 algn="l">
                  <a:defRPr sz="3600">
                    <a:solidFill>
                      <a:srgbClr val="FF93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2531"/>
                  <a:t>2</a:t>
                </a:r>
              </a:p>
            </p:txBody>
          </p:sp>
          <p:sp>
            <p:nvSpPr>
              <p:cNvPr id="2464" name="Shape 2464"/>
              <p:cNvSpPr/>
              <p:nvPr/>
            </p:nvSpPr>
            <p:spPr>
              <a:xfrm>
                <a:off x="546100" y="0"/>
                <a:ext cx="241300" cy="6604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 algn="l">
                  <a:defRPr sz="3600">
                    <a:solidFill>
                      <a:srgbClr val="FF93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2531"/>
                  <a:t>0</a:t>
                </a:r>
              </a:p>
            </p:txBody>
          </p:sp>
          <p:sp>
            <p:nvSpPr>
              <p:cNvPr id="2465" name="Shape 2465"/>
              <p:cNvSpPr/>
              <p:nvPr/>
            </p:nvSpPr>
            <p:spPr>
              <a:xfrm>
                <a:off x="1104900" y="0"/>
                <a:ext cx="190500" cy="6604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5719" tIns="35719" rIns="35719" bIns="35719" numCol="1" anchor="ctr">
                <a:noAutofit/>
              </a:bodyPr>
              <a:lstStyle>
                <a:lvl1pPr algn="l">
                  <a:defRPr sz="3600">
                    <a:solidFill>
                      <a:srgbClr val="FF9300"/>
                    </a:solidFill>
                    <a:latin typeface="+mn-lt"/>
                    <a:ea typeface="+mn-ea"/>
                    <a:cs typeface="+mn-cs"/>
                    <a:sym typeface="Calibri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2531"/>
                  <a:t>1</a:t>
                </a:r>
              </a:p>
            </p:txBody>
          </p:sp>
        </p:grpSp>
        <p:sp>
          <p:nvSpPr>
            <p:cNvPr id="2467" name="Shape 2467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FF93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93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2468" name="Shape 2468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2469" name="Shape 2469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FF93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470" name="Shape 2470"/>
            <p:cNvSpPr/>
            <p:nvPr/>
          </p:nvSpPr>
          <p:spPr>
            <a:xfrm flipV="1">
              <a:off x="904605" y="139584"/>
              <a:ext cx="983" cy="2046721"/>
            </a:xfrm>
            <a:prstGeom prst="line">
              <a:avLst/>
            </a:prstGeom>
            <a:noFill/>
            <a:ln w="38100" cap="flat">
              <a:solidFill>
                <a:srgbClr val="FF93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471" name="Shape 2471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2472" name="Shape 2472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2473" name="Shape 2473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2474" name="Shape 2474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2475" name="Shape 2475"/>
            <p:cNvSpPr/>
            <p:nvPr/>
          </p:nvSpPr>
          <p:spPr>
            <a:xfrm>
              <a:off x="1206500" y="1663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  <p:sp>
          <p:nvSpPr>
            <p:cNvPr id="2476" name="Shape 2476"/>
            <p:cNvSpPr/>
            <p:nvPr/>
          </p:nvSpPr>
          <p:spPr>
            <a:xfrm>
              <a:off x="1765300" y="1663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477" name="Shape 2477"/>
            <p:cNvSpPr/>
            <p:nvPr/>
          </p:nvSpPr>
          <p:spPr>
            <a:xfrm>
              <a:off x="2298700" y="1663700"/>
              <a:ext cx="3048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493" name="Group 2493"/>
          <p:cNvGrpSpPr/>
          <p:nvPr/>
        </p:nvGrpSpPr>
        <p:grpSpPr>
          <a:xfrm>
            <a:off x="6045399" y="4589859"/>
            <a:ext cx="2107406" cy="1625203"/>
            <a:chOff x="0" y="0"/>
            <a:chExt cx="2997200" cy="2311400"/>
          </a:xfrm>
        </p:grpSpPr>
        <p:sp>
          <p:nvSpPr>
            <p:cNvPr id="2479" name="Shape 2479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008F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008F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2480" name="Shape 2480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2481" name="Shape 2481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008F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482" name="Shape 2482"/>
            <p:cNvSpPr/>
            <p:nvPr/>
          </p:nvSpPr>
          <p:spPr>
            <a:xfrm flipV="1">
              <a:off x="904605" y="139584"/>
              <a:ext cx="983" cy="2046722"/>
            </a:xfrm>
            <a:prstGeom prst="line">
              <a:avLst/>
            </a:prstGeom>
            <a:noFill/>
            <a:ln w="38100" cap="flat">
              <a:solidFill>
                <a:srgbClr val="008F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483" name="Shape 2483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2484" name="Shape 2484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2485" name="Shape 2485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2486" name="Shape 2486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2487" name="Shape 2487"/>
            <p:cNvSpPr/>
            <p:nvPr/>
          </p:nvSpPr>
          <p:spPr>
            <a:xfrm>
              <a:off x="1206500" y="16510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  <p:sp>
          <p:nvSpPr>
            <p:cNvPr id="2488" name="Shape 2488"/>
            <p:cNvSpPr/>
            <p:nvPr/>
          </p:nvSpPr>
          <p:spPr>
            <a:xfrm>
              <a:off x="1765300" y="16510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489" name="Shape 2489"/>
            <p:cNvSpPr/>
            <p:nvPr/>
          </p:nvSpPr>
          <p:spPr>
            <a:xfrm>
              <a:off x="2298700" y="165100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490" name="Shape 2490"/>
            <p:cNvSpPr/>
            <p:nvPr/>
          </p:nvSpPr>
          <p:spPr>
            <a:xfrm>
              <a:off x="1181100" y="11430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2491" name="Shape 2491"/>
            <p:cNvSpPr/>
            <p:nvPr/>
          </p:nvSpPr>
          <p:spPr>
            <a:xfrm>
              <a:off x="1727200" y="1155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492" name="Shape 2492"/>
            <p:cNvSpPr/>
            <p:nvPr/>
          </p:nvSpPr>
          <p:spPr>
            <a:xfrm>
              <a:off x="2286000" y="114300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494" name="Shape 2494"/>
          <p:cNvSpPr/>
          <p:nvPr/>
        </p:nvSpPr>
        <p:spPr>
          <a:xfrm flipV="1">
            <a:off x="2195539" y="2708237"/>
            <a:ext cx="1992807" cy="673431"/>
          </a:xfrm>
          <a:prstGeom prst="line">
            <a:avLst/>
          </a:prstGeom>
          <a:ln w="762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495" name="Shape 2495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48691" y="4705053"/>
            <a:ext cx="53345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dirty="0" smtClean="0">
                <a:solidFill>
                  <a:srgbClr val="FF0000"/>
                </a:solidFill>
                <a:latin typeface="+mj-lt"/>
              </a:rPr>
              <a:t>What happens now?</a:t>
            </a:r>
            <a:endParaRPr lang="en-US" sz="4400" b="0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956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4" dur="1000" fill="hold"/>
                                        <p:tgtEl>
                                          <p:spTgt spid="24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3" grpId="0" animBg="1" advAuto="0"/>
      <p:bldP spid="2461" grpId="0" animBg="1" advAuto="0"/>
      <p:bldP spid="2478" grpId="0" animBg="1" advAuto="0"/>
      <p:bldP spid="2493" grpId="0" animBg="1" advAuto="0"/>
      <p:bldP spid="2494" grpId="0" animBg="1" advAuto="0"/>
      <p:bldP spid="2495" grpId="0" animBg="1" advAuto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667E8F-4C46-A54F-A59E-8662EF143610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5" name="Oval 4"/>
          <p:cNvSpPr/>
          <p:nvPr/>
        </p:nvSpPr>
        <p:spPr bwMode="auto">
          <a:xfrm>
            <a:off x="1828800" y="18288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1219200" y="29718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3962400" y="20574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962400" y="43434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2667000" y="51816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2438400" y="31242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5791200" y="28956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2895600" y="37338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1676400" y="46482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3810000" y="3276600"/>
            <a:ext cx="152400" cy="1524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5257800" y="4419600"/>
            <a:ext cx="152400" cy="152400"/>
          </a:xfrm>
          <a:prstGeom prst="ellipse">
            <a:avLst/>
          </a:prstGeom>
          <a:solidFill>
            <a:srgbClr val="008000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>
              <a:ln>
                <a:solidFill>
                  <a:srgbClr val="008000"/>
                </a:solidFill>
              </a:ln>
              <a:solidFill>
                <a:srgbClr val="008000"/>
              </a:solidFill>
              <a:effectLst/>
              <a:latin typeface="Courier New" charset="0"/>
            </a:endParaRPr>
          </a:p>
        </p:txBody>
      </p:sp>
      <p:cxnSp>
        <p:nvCxnSpPr>
          <p:cNvPr id="16" name="Straight Connector 15"/>
          <p:cNvCxnSpPr>
            <a:stCxn id="5" idx="5"/>
            <a:endCxn id="10" idx="0"/>
          </p:cNvCxnSpPr>
          <p:nvPr/>
        </p:nvCxnSpPr>
        <p:spPr bwMode="auto">
          <a:xfrm>
            <a:off x="1958882" y="1958882"/>
            <a:ext cx="555718" cy="11653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>
            <a:stCxn id="5" idx="3"/>
            <a:endCxn id="6" idx="0"/>
          </p:cNvCxnSpPr>
          <p:nvPr/>
        </p:nvCxnSpPr>
        <p:spPr bwMode="auto">
          <a:xfrm flipH="1">
            <a:off x="1295400" y="1958882"/>
            <a:ext cx="555718" cy="10129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>
            <a:stCxn id="6" idx="5"/>
            <a:endCxn id="13" idx="1"/>
          </p:cNvCxnSpPr>
          <p:nvPr/>
        </p:nvCxnSpPr>
        <p:spPr bwMode="auto">
          <a:xfrm>
            <a:off x="1349282" y="3101882"/>
            <a:ext cx="349436" cy="156863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>
            <a:endCxn id="12" idx="1"/>
          </p:cNvCxnSpPr>
          <p:nvPr/>
        </p:nvCxnSpPr>
        <p:spPr bwMode="auto">
          <a:xfrm>
            <a:off x="2590800" y="3200400"/>
            <a:ext cx="327118" cy="5557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>
            <a:stCxn id="14" idx="5"/>
          </p:cNvCxnSpPr>
          <p:nvPr/>
        </p:nvCxnSpPr>
        <p:spPr bwMode="auto">
          <a:xfrm>
            <a:off x="3940082" y="3406682"/>
            <a:ext cx="1362354" cy="1057554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>
            <a:endCxn id="14" idx="7"/>
          </p:cNvCxnSpPr>
          <p:nvPr/>
        </p:nvCxnSpPr>
        <p:spPr bwMode="auto">
          <a:xfrm flipH="1">
            <a:off x="3940082" y="2133600"/>
            <a:ext cx="98518" cy="11653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endCxn id="11" idx="4"/>
          </p:cNvCxnSpPr>
          <p:nvPr/>
        </p:nvCxnSpPr>
        <p:spPr bwMode="auto">
          <a:xfrm>
            <a:off x="4038600" y="2057400"/>
            <a:ext cx="1828800" cy="9906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/>
          <p:cNvCxnSpPr>
            <a:endCxn id="15" idx="0"/>
          </p:cNvCxnSpPr>
          <p:nvPr/>
        </p:nvCxnSpPr>
        <p:spPr bwMode="auto">
          <a:xfrm flipH="1">
            <a:off x="5334000" y="3048000"/>
            <a:ext cx="533400" cy="13716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>
            <a:endCxn id="9" idx="2"/>
          </p:cNvCxnSpPr>
          <p:nvPr/>
        </p:nvCxnSpPr>
        <p:spPr bwMode="auto">
          <a:xfrm>
            <a:off x="1752600" y="4648200"/>
            <a:ext cx="914400" cy="6096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>
            <a:endCxn id="8" idx="3"/>
          </p:cNvCxnSpPr>
          <p:nvPr/>
        </p:nvCxnSpPr>
        <p:spPr bwMode="auto">
          <a:xfrm>
            <a:off x="2971800" y="3733800"/>
            <a:ext cx="1012918" cy="73968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>
            <a:endCxn id="8" idx="5"/>
          </p:cNvCxnSpPr>
          <p:nvPr/>
        </p:nvCxnSpPr>
        <p:spPr bwMode="auto">
          <a:xfrm flipH="1">
            <a:off x="4092482" y="4419600"/>
            <a:ext cx="1241518" cy="5388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/>
          <p:cNvCxnSpPr>
            <a:endCxn id="8" idx="1"/>
          </p:cNvCxnSpPr>
          <p:nvPr/>
        </p:nvCxnSpPr>
        <p:spPr bwMode="auto">
          <a:xfrm>
            <a:off x="3886200" y="3276600"/>
            <a:ext cx="98518" cy="10891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Straight Connector 27"/>
          <p:cNvCxnSpPr>
            <a:endCxn id="9" idx="0"/>
          </p:cNvCxnSpPr>
          <p:nvPr/>
        </p:nvCxnSpPr>
        <p:spPr bwMode="auto">
          <a:xfrm flipH="1">
            <a:off x="2743200" y="3810000"/>
            <a:ext cx="228600" cy="13716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9" name="Straight Connector 28"/>
          <p:cNvCxnSpPr>
            <a:stCxn id="10" idx="6"/>
            <a:endCxn id="14" idx="1"/>
          </p:cNvCxnSpPr>
          <p:nvPr/>
        </p:nvCxnSpPr>
        <p:spPr bwMode="auto">
          <a:xfrm>
            <a:off x="2590800" y="3200400"/>
            <a:ext cx="1241518" cy="9851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Arrow Connector 41"/>
          <p:cNvCxnSpPr/>
          <p:nvPr/>
        </p:nvCxnSpPr>
        <p:spPr bwMode="auto">
          <a:xfrm>
            <a:off x="1828800" y="2057400"/>
            <a:ext cx="533400" cy="10668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9" name="Straight Arrow Connector 48"/>
          <p:cNvCxnSpPr/>
          <p:nvPr/>
        </p:nvCxnSpPr>
        <p:spPr bwMode="auto">
          <a:xfrm>
            <a:off x="2514600" y="3276600"/>
            <a:ext cx="327118" cy="511082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1" name="Straight Arrow Connector 50"/>
          <p:cNvCxnSpPr/>
          <p:nvPr/>
        </p:nvCxnSpPr>
        <p:spPr bwMode="auto">
          <a:xfrm>
            <a:off x="3048000" y="3886200"/>
            <a:ext cx="914400" cy="6858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endCxn id="14" idx="2"/>
          </p:cNvCxnSpPr>
          <p:nvPr/>
        </p:nvCxnSpPr>
        <p:spPr bwMode="auto">
          <a:xfrm flipH="1" flipV="1">
            <a:off x="3810000" y="3352800"/>
            <a:ext cx="76200" cy="9144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7" name="Straight Arrow Connector 56"/>
          <p:cNvCxnSpPr>
            <a:endCxn id="7" idx="3"/>
          </p:cNvCxnSpPr>
          <p:nvPr/>
        </p:nvCxnSpPr>
        <p:spPr bwMode="auto">
          <a:xfrm flipV="1">
            <a:off x="3886200" y="2187482"/>
            <a:ext cx="98518" cy="1012918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9" name="Straight Arrow Connector 58"/>
          <p:cNvCxnSpPr/>
          <p:nvPr/>
        </p:nvCxnSpPr>
        <p:spPr bwMode="auto">
          <a:xfrm>
            <a:off x="4191000" y="2232118"/>
            <a:ext cx="1600200" cy="892082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Straight Arrow Connector 60"/>
          <p:cNvCxnSpPr/>
          <p:nvPr/>
        </p:nvCxnSpPr>
        <p:spPr bwMode="auto">
          <a:xfrm flipH="1">
            <a:off x="5257800" y="3200400"/>
            <a:ext cx="457200" cy="11430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 flipV="1">
            <a:off x="2819400" y="4038600"/>
            <a:ext cx="228600" cy="10668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>
            <a:off x="1828800" y="4876800"/>
            <a:ext cx="762000" cy="4572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/>
          <p:nvPr/>
        </p:nvCxnSpPr>
        <p:spPr bwMode="auto">
          <a:xfrm>
            <a:off x="1219200" y="3200400"/>
            <a:ext cx="381000" cy="14478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06899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" name="Shape 2499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500" name="Shape 2500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501" name="Shape 2501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02" name="Shape 2502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03" name="Shape 250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60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504" name="Shape 2504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505" name="Shape 2505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506" name="Shape 2506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507" name="Shape 2507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508" name="Shape 2508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509" name="Shape 2509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510" name="Shape 2510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511" name="Shape 2511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12" name="Shape 2512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13" name="Shape 2513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514" name="Shape 2514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515" name="Shape 2515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516" name="Shape 2516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517" name="Shape 2517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518" name="Shape 2518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519" name="Shape 2519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520" name="Shape 2520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521" name="Shape 2521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522" name="Shape 2522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23" name="Shape 2523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24" name="Shape 2524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525" name="Shape 2525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526" name="Shape 2526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527" name="Shape 2527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531" name="Group 2531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528" name="Shape 2528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  <p:sp>
          <p:nvSpPr>
            <p:cNvPr id="2529" name="Shape 2529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530" name="Shape 2530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535" name="Group 2535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532" name="Shape 2532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2533" name="Shape 2533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534" name="Shape 2534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536" name="Shape 2536"/>
          <p:cNvSpPr/>
          <p:nvPr/>
        </p:nvSpPr>
        <p:spPr>
          <a:xfrm flipV="1">
            <a:off x="4205507" y="1539271"/>
            <a:ext cx="1044506" cy="54974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37" name="Shape 2537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4</a:t>
            </a:r>
          </a:p>
        </p:txBody>
      </p:sp>
      <p:sp>
        <p:nvSpPr>
          <p:cNvPr id="2538" name="Shape 2538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539" name="Shape 2539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540" name="Shape 2540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101889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2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6" grpId="0" animBg="1" advAuto="0"/>
      <p:bldP spid="2536" grpId="1" animBg="1" advAuto="0"/>
      <p:bldP spid="2537" grpId="0" animBg="1" advAuto="0"/>
      <p:bldP spid="2538" grpId="0" animBg="1" advAuto="0"/>
      <p:bldP spid="2540" grpId="0" animBg="1" advAuto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Shape 2544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545" name="Shape 2545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546" name="Shape 2546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47" name="Shape 2547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48" name="Shape 254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61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549" name="Shape 2549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550" name="Shape 2550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551" name="Shape 2551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552" name="Shape 2552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553" name="Shape 2553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554" name="Shape 2554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555" name="Shape 2555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556" name="Shape 2556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57" name="Shape 2557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58" name="Shape 2558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559" name="Shape 2559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560" name="Shape 2560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561" name="Shape 2561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562" name="Shape 2562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563" name="Shape 2563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564" name="Shape 2564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565" name="Shape 2565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566" name="Shape 2566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567" name="Shape 2567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68" name="Shape 2568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69" name="Shape 2569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570" name="Shape 2570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571" name="Shape 2571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572" name="Shape 2572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576" name="Group 2576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573" name="Shape 2573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  <p:sp>
          <p:nvSpPr>
            <p:cNvPr id="2574" name="Shape 2574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575" name="Shape 2575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580" name="Group 2580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577" name="Shape 2577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4</a:t>
              </a:r>
            </a:p>
          </p:txBody>
        </p:sp>
        <p:sp>
          <p:nvSpPr>
            <p:cNvPr id="2578" name="Shape 2578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579" name="Shape 2579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581" name="Shape 2581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4</a:t>
            </a:r>
          </a:p>
        </p:txBody>
      </p:sp>
      <p:sp>
        <p:nvSpPr>
          <p:cNvPr id="2582" name="Shape 2582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583" name="Shape 2583"/>
          <p:cNvSpPr/>
          <p:nvPr/>
        </p:nvSpPr>
        <p:spPr>
          <a:xfrm>
            <a:off x="6830513" y="5552369"/>
            <a:ext cx="632201" cy="590971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84" name="Shape 2584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585" name="Shape 2585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55913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1000"/>
                                        <p:tgtEl>
                                          <p:spTgt spid="2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3" grpId="0" animBg="1" advAuto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" name="Shape 2589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590" name="Shape 2590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591" name="Shape 2591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592" name="Shape 2592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93" name="Shape 259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62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594" name="Shape 2594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595" name="Shape 2595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596" name="Shape 2596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597" name="Shape 2597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598" name="Shape 2598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599" name="Shape 2599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600" name="Shape 2600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601" name="Shape 2601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02" name="Shape 2602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03" name="Shape 2603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04" name="Shape 2604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05" name="Shape 2605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606" name="Shape 2606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607" name="Shape 2607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2608" name="Shape 2608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609" name="Shape 2609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610" name="Shape 2610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611" name="Shape 2611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612" name="Shape 2612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13" name="Shape 2613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14" name="Shape 2614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15" name="Shape 2615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16" name="Shape 2616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617" name="Shape 2617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621" name="Group 2621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618" name="Shape 2618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5</a:t>
              </a:r>
            </a:p>
          </p:txBody>
        </p:sp>
        <p:sp>
          <p:nvSpPr>
            <p:cNvPr id="2619" name="Shape 2619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620" name="Shape 2620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625" name="Group 2625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622" name="Shape 2622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4</a:t>
              </a:r>
            </a:p>
          </p:txBody>
        </p:sp>
        <p:sp>
          <p:nvSpPr>
            <p:cNvPr id="2623" name="Shape 2623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624" name="Shape 2624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626" name="Shape 2626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4</a:t>
            </a:r>
          </a:p>
        </p:txBody>
      </p:sp>
      <p:sp>
        <p:nvSpPr>
          <p:cNvPr id="2627" name="Shape 2627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628" name="Shape 2628"/>
          <p:cNvSpPr/>
          <p:nvPr/>
        </p:nvSpPr>
        <p:spPr>
          <a:xfrm>
            <a:off x="6830513" y="5552369"/>
            <a:ext cx="632201" cy="590971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29" name="Shape 2629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630" name="Shape 2630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2091538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26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28" grpId="0" animBg="1" advAuto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" name="Shape 2634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635" name="Shape 2635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636" name="Shape 2636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37" name="Shape 2637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38" name="Shape 263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63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639" name="Shape 2639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640" name="Shape 2640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641" name="Shape 2641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642" name="Shape 2642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643" name="Shape 2643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644" name="Shape 2644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645" name="Shape 2645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646" name="Shape 2646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47" name="Shape 2647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48" name="Shape 2648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49" name="Shape 2649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50" name="Shape 2650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651" name="Shape 2651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652" name="Shape 2652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5</a:t>
            </a:r>
          </a:p>
        </p:txBody>
      </p:sp>
      <p:sp>
        <p:nvSpPr>
          <p:cNvPr id="2653" name="Shape 2653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654" name="Shape 2654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655" name="Shape 2655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656" name="Shape 2656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657" name="Shape 2657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58" name="Shape 2658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59" name="Shape 2659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60" name="Shape 2660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61" name="Shape 2661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662" name="Shape 2662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666" name="Group 2666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663" name="Shape 2663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5</a:t>
              </a:r>
            </a:p>
          </p:txBody>
        </p:sp>
        <p:sp>
          <p:nvSpPr>
            <p:cNvPr id="2664" name="Shape 2664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665" name="Shape 2665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670" name="Group 2670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667" name="Shape 2667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4</a:t>
              </a:r>
            </a:p>
          </p:txBody>
        </p:sp>
        <p:sp>
          <p:nvSpPr>
            <p:cNvPr id="2668" name="Shape 2668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669" name="Shape 2669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671" name="Shape 2671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4</a:t>
            </a:r>
          </a:p>
        </p:txBody>
      </p:sp>
      <p:sp>
        <p:nvSpPr>
          <p:cNvPr id="2672" name="Shape 2672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673" name="Shape 2673"/>
          <p:cNvSpPr/>
          <p:nvPr/>
        </p:nvSpPr>
        <p:spPr>
          <a:xfrm flipV="1">
            <a:off x="4205507" y="1539271"/>
            <a:ext cx="1044506" cy="54974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74" name="Shape 2674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675" name="Shape 2675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1443574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2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3" grpId="0" animBg="1" advAuto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9" name="Shape 2679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680" name="Shape 2680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681" name="Shape 2681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82" name="Shape 2682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83" name="Shape 268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64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684" name="Shape 2684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685" name="Shape 2685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686" name="Shape 2686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687" name="Shape 2687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688" name="Shape 2688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689" name="Shape 2689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690" name="Shape 2690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691" name="Shape 2691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92" name="Shape 2692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693" name="Shape 2693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94" name="Shape 2694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695" name="Shape 2695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696" name="Shape 2696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697" name="Shape 2697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5</a:t>
            </a:r>
          </a:p>
        </p:txBody>
      </p:sp>
      <p:sp>
        <p:nvSpPr>
          <p:cNvPr id="2698" name="Shape 2698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699" name="Shape 2699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700" name="Shape 2700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701" name="Shape 2701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702" name="Shape 2702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03" name="Shape 2703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04" name="Shape 2704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05" name="Shape 2705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06" name="Shape 2706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707" name="Shape 2707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711" name="Group 2711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708" name="Shape 2708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5</a:t>
              </a:r>
            </a:p>
          </p:txBody>
        </p:sp>
        <p:sp>
          <p:nvSpPr>
            <p:cNvPr id="2709" name="Shape 2709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710" name="Shape 2710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715" name="Group 2715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712" name="Shape 2712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4</a:t>
              </a:r>
            </a:p>
          </p:txBody>
        </p:sp>
        <p:sp>
          <p:nvSpPr>
            <p:cNvPr id="2713" name="Shape 2713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714" name="Shape 2714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716" name="Shape 2716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6</a:t>
            </a:r>
          </a:p>
        </p:txBody>
      </p:sp>
      <p:sp>
        <p:nvSpPr>
          <p:cNvPr id="2717" name="Shape 2717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718" name="Shape 2718"/>
          <p:cNvSpPr/>
          <p:nvPr/>
        </p:nvSpPr>
        <p:spPr>
          <a:xfrm flipV="1">
            <a:off x="4205507" y="1539271"/>
            <a:ext cx="1044506" cy="54974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19" name="Shape 2719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720" name="Shape 2720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189282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27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18" grpId="0" animBg="1" advAuto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Shape 2724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725" name="Shape 2725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726" name="Shape 2726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27" name="Shape 2727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28" name="Shape 272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65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729" name="Shape 2729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730" name="Shape 2730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731" name="Shape 2731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732" name="Shape 2732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733" name="Shape 2733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734" name="Shape 2734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735" name="Shape 2735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736" name="Shape 2736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37" name="Shape 2737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38" name="Shape 2738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39" name="Shape 2739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40" name="Shape 2740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741" name="Shape 2741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742" name="Shape 2742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5</a:t>
            </a:r>
          </a:p>
        </p:txBody>
      </p:sp>
      <p:sp>
        <p:nvSpPr>
          <p:cNvPr id="2743" name="Shape 2743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744" name="Shape 2744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745" name="Shape 2745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746" name="Shape 2746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747" name="Shape 2747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48" name="Shape 2748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49" name="Shape 2749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50" name="Shape 2750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51" name="Shape 2751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752" name="Shape 2752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756" name="Group 2756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753" name="Shape 2753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5</a:t>
              </a:r>
            </a:p>
          </p:txBody>
        </p:sp>
        <p:sp>
          <p:nvSpPr>
            <p:cNvPr id="2754" name="Shape 2754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755" name="Shape 2755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760" name="Group 2760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757" name="Shape 2757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6</a:t>
              </a:r>
            </a:p>
          </p:txBody>
        </p:sp>
        <p:sp>
          <p:nvSpPr>
            <p:cNvPr id="2758" name="Shape 2758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759" name="Shape 2759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761" name="Shape 2761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6</a:t>
            </a:r>
          </a:p>
        </p:txBody>
      </p:sp>
      <p:sp>
        <p:nvSpPr>
          <p:cNvPr id="2762" name="Shape 2762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763" name="Shape 2763"/>
          <p:cNvSpPr/>
          <p:nvPr/>
        </p:nvSpPr>
        <p:spPr>
          <a:xfrm>
            <a:off x="6830513" y="5552369"/>
            <a:ext cx="632201" cy="590971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64" name="Shape 2764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765" name="Shape 2765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69788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1000"/>
                                        <p:tgtEl>
                                          <p:spTgt spid="2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3" grpId="0" animBg="1" advAuto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Shape 2769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770" name="Shape 2770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771" name="Shape 2771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72" name="Shape 2772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73" name="Shape 277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66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774" name="Shape 2774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775" name="Shape 2775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776" name="Shape 2776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777" name="Shape 2777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778" name="Shape 2778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779" name="Shape 2779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780" name="Shape 2780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781" name="Shape 2781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82" name="Shape 2782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83" name="Shape 2783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84" name="Shape 2784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85" name="Shape 2785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786" name="Shape 2786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787" name="Shape 2787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5</a:t>
            </a:r>
          </a:p>
        </p:txBody>
      </p:sp>
      <p:sp>
        <p:nvSpPr>
          <p:cNvPr id="2788" name="Shape 2788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789" name="Shape 2789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790" name="Shape 2790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791" name="Shape 2791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792" name="Shape 2792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93" name="Shape 2793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794" name="Shape 2794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95" name="Shape 2795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796" name="Shape 2796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797" name="Shape 2797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801" name="Group 2801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798" name="Shape 2798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2799" name="Shape 2799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800" name="Shape 2800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805" name="Group 2805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802" name="Shape 2802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6</a:t>
              </a:r>
            </a:p>
          </p:txBody>
        </p:sp>
        <p:sp>
          <p:nvSpPr>
            <p:cNvPr id="2803" name="Shape 2803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804" name="Shape 2804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806" name="Shape 2806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6</a:t>
            </a:r>
          </a:p>
        </p:txBody>
      </p:sp>
      <p:sp>
        <p:nvSpPr>
          <p:cNvPr id="2807" name="Shape 2807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808" name="Shape 2808"/>
          <p:cNvSpPr/>
          <p:nvPr/>
        </p:nvSpPr>
        <p:spPr>
          <a:xfrm>
            <a:off x="6830513" y="5552369"/>
            <a:ext cx="632201" cy="590971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09" name="Shape 2809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810" name="Shape 2810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30695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28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8" grpId="0" animBg="1" advAuto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" name="Shape 2814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815" name="Shape 2815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816" name="Shape 2816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17" name="Shape 2817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818" name="Shape 281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67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819" name="Shape 2819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820" name="Shape 2820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821" name="Shape 2821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822" name="Shape 2822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823" name="Shape 2823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824" name="Shape 2824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825" name="Shape 2825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826" name="Shape 2826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27" name="Shape 2827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28" name="Shape 2828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829" name="Shape 2829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830" name="Shape 2830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831" name="Shape 2831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832" name="Shape 2832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2833" name="Shape 2833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834" name="Shape 2834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835" name="Shape 2835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836" name="Shape 2836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837" name="Shape 2837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38" name="Shape 2838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39" name="Shape 2839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840" name="Shape 2840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841" name="Shape 2841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842" name="Shape 2842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846" name="Group 2846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843" name="Shape 2843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2844" name="Shape 2844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845" name="Shape 2845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850" name="Group 2850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847" name="Shape 2847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6</a:t>
              </a:r>
            </a:p>
          </p:txBody>
        </p:sp>
        <p:sp>
          <p:nvSpPr>
            <p:cNvPr id="2848" name="Shape 2848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849" name="Shape 2849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851" name="Shape 2851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6</a:t>
            </a:r>
          </a:p>
        </p:txBody>
      </p:sp>
      <p:sp>
        <p:nvSpPr>
          <p:cNvPr id="2852" name="Shape 2852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853" name="Shape 2853"/>
          <p:cNvSpPr/>
          <p:nvPr/>
        </p:nvSpPr>
        <p:spPr>
          <a:xfrm flipV="1">
            <a:off x="4205507" y="1539271"/>
            <a:ext cx="1044506" cy="54974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54" name="Shape 2854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855" name="Shape 2855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193206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2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3" grpId="0" animBg="1" advAuto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Shape 2859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860" name="Shape 2860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861" name="Shape 2861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62" name="Shape 2862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863" name="Shape 286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68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864" name="Shape 2864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865" name="Shape 2865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866" name="Shape 2866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867" name="Shape 2867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868" name="Shape 2868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869" name="Shape 2869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870" name="Shape 2870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871" name="Shape 2871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72" name="Shape 2872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73" name="Shape 2873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874" name="Shape 2874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875" name="Shape 2875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876" name="Shape 2876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877" name="Shape 2877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2878" name="Shape 2878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879" name="Shape 2879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880" name="Shape 2880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881" name="Shape 2881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882" name="Shape 2882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83" name="Shape 2883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84" name="Shape 2884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885" name="Shape 2885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886" name="Shape 2886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887" name="Shape 2887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891" name="Group 2891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888" name="Shape 2888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2889" name="Shape 2889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890" name="Shape 2890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895" name="Group 2895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892" name="Shape 2892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6</a:t>
              </a:r>
            </a:p>
          </p:txBody>
        </p:sp>
        <p:sp>
          <p:nvSpPr>
            <p:cNvPr id="2893" name="Shape 2893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894" name="Shape 2894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896" name="Shape 2896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8</a:t>
            </a:r>
          </a:p>
        </p:txBody>
      </p:sp>
      <p:sp>
        <p:nvSpPr>
          <p:cNvPr id="2897" name="Shape 2897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898" name="Shape 2898"/>
          <p:cNvSpPr/>
          <p:nvPr/>
        </p:nvSpPr>
        <p:spPr>
          <a:xfrm flipV="1">
            <a:off x="4205507" y="1539271"/>
            <a:ext cx="1044506" cy="54974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899" name="Shape 2899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900" name="Shape 2900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181682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28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8" grpId="0" animBg="1" advAuto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4" name="Shape 2904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905" name="Shape 2905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906" name="Shape 2906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07" name="Shape 2907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08" name="Shape 290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69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909" name="Shape 2909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910" name="Shape 2910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911" name="Shape 2911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912" name="Shape 2912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913" name="Shape 2913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914" name="Shape 2914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915" name="Shape 2915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916" name="Shape 2916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17" name="Shape 2917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18" name="Shape 2918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919" name="Shape 2919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920" name="Shape 2920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921" name="Shape 2921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922" name="Shape 2922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2923" name="Shape 2923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924" name="Shape 2924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925" name="Shape 2925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926" name="Shape 2926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927" name="Shape 2927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28" name="Shape 2928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29" name="Shape 2929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930" name="Shape 2930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931" name="Shape 2931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932" name="Shape 2932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936" name="Group 2936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933" name="Shape 2933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2934" name="Shape 2934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935" name="Shape 2935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940" name="Group 2940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937" name="Shape 2937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8</a:t>
              </a:r>
            </a:p>
          </p:txBody>
        </p:sp>
        <p:sp>
          <p:nvSpPr>
            <p:cNvPr id="2938" name="Shape 2938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939" name="Shape 2939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941" name="Shape 2941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8</a:t>
            </a:r>
          </a:p>
        </p:txBody>
      </p:sp>
      <p:sp>
        <p:nvSpPr>
          <p:cNvPr id="2942" name="Shape 2942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943" name="Shape 2943"/>
          <p:cNvSpPr/>
          <p:nvPr/>
        </p:nvSpPr>
        <p:spPr>
          <a:xfrm>
            <a:off x="6830513" y="5552369"/>
            <a:ext cx="632201" cy="590971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44" name="Shape 2944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945" name="Shape 2945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25603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1000"/>
                                        <p:tgtEl>
                                          <p:spTgt spid="2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3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Reality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839200" cy="4835525"/>
          </a:xfrm>
        </p:spPr>
        <p:txBody>
          <a:bodyPr/>
          <a:lstStyle/>
          <a:p>
            <a:r>
              <a:rPr lang="en-US" dirty="0" smtClean="0"/>
              <a:t>Don’t want “arbitrary” paths…want </a:t>
            </a:r>
            <a:r>
              <a:rPr lang="en-US" b="1" i="1" dirty="0" smtClean="0"/>
              <a:t>good</a:t>
            </a:r>
            <a:r>
              <a:rPr lang="en-US" dirty="0" smtClean="0"/>
              <a:t> paths</a:t>
            </a:r>
          </a:p>
          <a:p>
            <a:pPr lvl="6"/>
            <a:endParaRPr lang="en-US" dirty="0"/>
          </a:p>
          <a:p>
            <a:r>
              <a:rPr lang="en-US" dirty="0" smtClean="0"/>
              <a:t>Typically these minimize some metric</a:t>
            </a:r>
          </a:p>
          <a:p>
            <a:pPr lvl="1"/>
            <a:r>
              <a:rPr lang="en-US" dirty="0" smtClean="0"/>
              <a:t>Minimizing path delay or loss or “cost”</a:t>
            </a:r>
          </a:p>
          <a:p>
            <a:pPr lvl="6"/>
            <a:endParaRPr lang="en-US" dirty="0"/>
          </a:p>
          <a:p>
            <a:r>
              <a:rPr lang="en-US" dirty="0"/>
              <a:t>A</a:t>
            </a:r>
            <a:r>
              <a:rPr lang="en-US" dirty="0" smtClean="0"/>
              <a:t>ssign link “costs” and compute least-cost paths</a:t>
            </a:r>
          </a:p>
          <a:p>
            <a:pPr lvl="8"/>
            <a:endParaRPr lang="en-US" dirty="0" smtClean="0"/>
          </a:p>
          <a:p>
            <a:r>
              <a:rPr lang="en-US" dirty="0" smtClean="0"/>
              <a:t>Can find least-cost destination-based routes (</a:t>
            </a:r>
            <a:r>
              <a:rPr lang="en-US" b="1" i="1" dirty="0" smtClean="0"/>
              <a:t>Why?</a:t>
            </a:r>
            <a:r>
              <a:rPr lang="en-US" dirty="0" smtClean="0"/>
              <a:t>)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This produces “valid” routes (</a:t>
            </a:r>
            <a:r>
              <a:rPr lang="en-US" b="1" i="1" dirty="0"/>
              <a:t>Why</a:t>
            </a:r>
            <a:r>
              <a:rPr lang="en-US" b="1" i="1" dirty="0" smtClean="0"/>
              <a:t>?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As long as costs are strictly positive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3226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" name="Shape 2949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950" name="Shape 2950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951" name="Shape 2951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52" name="Shape 2952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53" name="Shape 295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70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2954" name="Shape 2954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2955" name="Shape 2955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2956" name="Shape 2956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2957" name="Shape 2957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2958" name="Shape 2958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2959" name="Shape 2959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960" name="Shape 2960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961" name="Shape 2961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62" name="Shape 2962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63" name="Shape 2963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964" name="Shape 2964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965" name="Shape 2965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966" name="Shape 2966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967" name="Shape 2967"/>
          <p:cNvSpPr/>
          <p:nvPr/>
        </p:nvSpPr>
        <p:spPr>
          <a:xfrm>
            <a:off x="4304109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2968" name="Shape 2968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2969" name="Shape 2969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2970" name="Shape 2970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971" name="Shape 2971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2972" name="Shape 2972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73" name="Shape 2973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74" name="Shape 2974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975" name="Shape 2975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2976" name="Shape 2976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2977" name="Shape 2977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grpSp>
        <p:nvGrpSpPr>
          <p:cNvPr id="2981" name="Group 2981"/>
          <p:cNvGrpSpPr/>
          <p:nvPr/>
        </p:nvGrpSpPr>
        <p:grpSpPr>
          <a:xfrm>
            <a:off x="6893719" y="5750719"/>
            <a:ext cx="964406" cy="464344"/>
            <a:chOff x="0" y="0"/>
            <a:chExt cx="1371600" cy="660400"/>
          </a:xfrm>
        </p:grpSpPr>
        <p:sp>
          <p:nvSpPr>
            <p:cNvPr id="2978" name="Shape 2978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7</a:t>
              </a:r>
            </a:p>
          </p:txBody>
        </p:sp>
        <p:sp>
          <p:nvSpPr>
            <p:cNvPr id="2979" name="Shape 2979"/>
            <p:cNvSpPr/>
            <p:nvPr/>
          </p:nvSpPr>
          <p:spPr>
            <a:xfrm>
              <a:off x="5588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2980" name="Shape 2980"/>
            <p:cNvSpPr/>
            <p:nvPr/>
          </p:nvSpPr>
          <p:spPr>
            <a:xfrm>
              <a:off x="1092200" y="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</p:grpSp>
      <p:grpSp>
        <p:nvGrpSpPr>
          <p:cNvPr id="2985" name="Group 2985"/>
          <p:cNvGrpSpPr/>
          <p:nvPr/>
        </p:nvGrpSpPr>
        <p:grpSpPr>
          <a:xfrm>
            <a:off x="6875859" y="5393531"/>
            <a:ext cx="910828" cy="473273"/>
            <a:chOff x="0" y="0"/>
            <a:chExt cx="1295400" cy="673100"/>
          </a:xfrm>
        </p:grpSpPr>
        <p:sp>
          <p:nvSpPr>
            <p:cNvPr id="2982" name="Shape 2982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8</a:t>
              </a:r>
            </a:p>
          </p:txBody>
        </p:sp>
        <p:sp>
          <p:nvSpPr>
            <p:cNvPr id="2983" name="Shape 2983"/>
            <p:cNvSpPr/>
            <p:nvPr/>
          </p:nvSpPr>
          <p:spPr>
            <a:xfrm>
              <a:off x="546100" y="12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2984" name="Shape 2984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2986" name="Shape 2986"/>
          <p:cNvSpPr/>
          <p:nvPr/>
        </p:nvSpPr>
        <p:spPr>
          <a:xfrm>
            <a:off x="4277320" y="1366242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8</a:t>
            </a:r>
          </a:p>
        </p:txBody>
      </p:sp>
      <p:sp>
        <p:nvSpPr>
          <p:cNvPr id="2987" name="Shape 2987"/>
          <p:cNvSpPr/>
          <p:nvPr/>
        </p:nvSpPr>
        <p:spPr>
          <a:xfrm>
            <a:off x="6296158" y="1818563"/>
            <a:ext cx="215205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routing loop!</a:t>
            </a:r>
          </a:p>
        </p:txBody>
      </p:sp>
      <p:sp>
        <p:nvSpPr>
          <p:cNvPr id="2988" name="Shape 2988"/>
          <p:cNvSpPr/>
          <p:nvPr/>
        </p:nvSpPr>
        <p:spPr>
          <a:xfrm flipH="1" flipV="1">
            <a:off x="2259208" y="3711014"/>
            <a:ext cx="4470989" cy="2"/>
          </a:xfrm>
          <a:prstGeom prst="line">
            <a:avLst/>
          </a:pr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989" name="Shape 2989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990" name="Shape 2990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2991" name="Shape 2991"/>
          <p:cNvSpPr/>
          <p:nvPr/>
        </p:nvSpPr>
        <p:spPr>
          <a:xfrm>
            <a:off x="839390" y="4578319"/>
            <a:ext cx="4367213" cy="933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800" dirty="0" smtClean="0"/>
              <a:t>“Count-to-Infinity” Scenario if c(</a:t>
            </a:r>
            <a:r>
              <a:rPr lang="en-US" sz="2800" dirty="0" err="1" smtClean="0"/>
              <a:t>x,z</a:t>
            </a:r>
            <a:r>
              <a:rPr lang="en-US" sz="2800" dirty="0" smtClean="0"/>
              <a:t>) was infinite</a:t>
            </a:r>
          </a:p>
        </p:txBody>
      </p:sp>
    </p:spTree>
    <p:extLst>
      <p:ext uri="{BB962C8B-B14F-4D97-AF65-F5344CB8AC3E}">
        <p14:creationId xmlns:p14="http://schemas.microsoft.com/office/powerpoint/2010/main" val="43636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29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2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87" grpId="0" animBg="1" advAuto="0"/>
      <p:bldP spid="2988" grpId="0" animBg="1" advAuto="0"/>
      <p:bldP spid="2989" grpId="0" animBg="1" advAuto="0"/>
      <p:bldP spid="2991" grpId="0" animBg="1" advAuto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Problem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 trying to reach some destination </a:t>
            </a:r>
            <a:r>
              <a:rPr lang="en-US" b="1" dirty="0" smtClean="0"/>
              <a:t>a</a:t>
            </a:r>
            <a:r>
              <a:rPr lang="en-US" dirty="0" smtClean="0"/>
              <a:t>:</a:t>
            </a:r>
          </a:p>
          <a:p>
            <a:r>
              <a:rPr lang="en-US" dirty="0" smtClean="0"/>
              <a:t>z </a:t>
            </a:r>
            <a:r>
              <a:rPr lang="en-US" dirty="0"/>
              <a:t>routes through y, y routes through </a:t>
            </a:r>
            <a:r>
              <a:rPr lang="en-US" dirty="0" smtClean="0"/>
              <a:t>x</a:t>
            </a:r>
          </a:p>
          <a:p>
            <a:pPr lvl="1"/>
            <a:r>
              <a:rPr lang="en-US" dirty="0" smtClean="0"/>
              <a:t>So both z and y have routes to a</a:t>
            </a:r>
          </a:p>
          <a:p>
            <a:pPr lvl="1"/>
            <a:r>
              <a:rPr lang="en-US" dirty="0" smtClean="0"/>
              <a:t>These paths represented in their distance vectors</a:t>
            </a:r>
            <a:endParaRPr lang="en-US" dirty="0"/>
          </a:p>
          <a:p>
            <a:r>
              <a:rPr lang="en-US" dirty="0"/>
              <a:t>y loses connectivity to </a:t>
            </a:r>
            <a:r>
              <a:rPr lang="en-US" dirty="0" smtClean="0"/>
              <a:t>x</a:t>
            </a:r>
            <a:endParaRPr lang="en-US" dirty="0"/>
          </a:p>
          <a:p>
            <a:pPr lvl="1"/>
            <a:r>
              <a:rPr lang="en-US" dirty="0"/>
              <a:t>y decides to route through </a:t>
            </a:r>
            <a:r>
              <a:rPr lang="en-US" dirty="0" smtClean="0"/>
              <a:t>z (based on what z has said)</a:t>
            </a:r>
          </a:p>
          <a:p>
            <a:pPr lvl="1"/>
            <a:r>
              <a:rPr lang="en-US" dirty="0" smtClean="0"/>
              <a:t>y updates distance of path</a:t>
            </a:r>
          </a:p>
          <a:p>
            <a:pPr lvl="1"/>
            <a:r>
              <a:rPr lang="en-US" dirty="0"/>
              <a:t>z</a:t>
            </a:r>
            <a:r>
              <a:rPr lang="en-US" dirty="0" smtClean="0"/>
              <a:t> then updates distance of its path (which goes via y)</a:t>
            </a:r>
          </a:p>
          <a:p>
            <a:pPr lvl="1"/>
            <a:r>
              <a:rPr lang="en-US" dirty="0" smtClean="0"/>
              <a:t>…..and this repeats</a:t>
            </a:r>
            <a:endParaRPr lang="en-US" dirty="0"/>
          </a:p>
          <a:p>
            <a:r>
              <a:rPr lang="en-US" dirty="0" smtClean="0"/>
              <a:t>Only stops when hit some max distance…</a:t>
            </a:r>
          </a:p>
          <a:p>
            <a:pPr lvl="1"/>
            <a:r>
              <a:rPr lang="en-US" dirty="0" smtClean="0"/>
              <a:t>Or if </a:t>
            </a:r>
            <a:r>
              <a:rPr lang="en-US" dirty="0" err="1" smtClean="0"/>
              <a:t>y,z</a:t>
            </a:r>
            <a:r>
              <a:rPr lang="en-US" dirty="0" smtClean="0"/>
              <a:t> have another alternative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145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you fix this?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would you advertise a path back to the person who advertised it to you?</a:t>
            </a:r>
          </a:p>
          <a:p>
            <a:pPr marL="1739900" lvl="5" indent="0">
              <a:buNone/>
            </a:pPr>
            <a:endParaRPr lang="en-US" dirty="0"/>
          </a:p>
          <a:p>
            <a:r>
              <a:rPr lang="en-US" dirty="0"/>
              <a:t>T</a:t>
            </a:r>
            <a:r>
              <a:rPr lang="en-US" dirty="0" smtClean="0"/>
              <a:t>elling them about your entry going through them:</a:t>
            </a:r>
          </a:p>
          <a:p>
            <a:pPr lvl="1"/>
            <a:r>
              <a:rPr lang="en-US" dirty="0" smtClean="0"/>
              <a:t>Doesn’t tell them anything new</a:t>
            </a:r>
          </a:p>
          <a:p>
            <a:pPr lvl="1"/>
            <a:r>
              <a:rPr lang="en-US" dirty="0" smtClean="0"/>
              <a:t>Perhaps misleads them that you have independent path</a:t>
            </a:r>
          </a:p>
          <a:p>
            <a:pPr lvl="1"/>
            <a:endParaRPr lang="en-US" dirty="0"/>
          </a:p>
          <a:p>
            <a:r>
              <a:rPr lang="en-US" dirty="0" smtClean="0"/>
              <a:t>Solution: if you are using a next-hop’s path, then:</a:t>
            </a:r>
          </a:p>
          <a:p>
            <a:pPr lvl="1"/>
            <a:r>
              <a:rPr lang="en-US" dirty="0" smtClean="0"/>
              <a:t>Tell them not to use your path (by telling them cost of ∞)</a:t>
            </a:r>
          </a:p>
          <a:p>
            <a:pPr lvl="1"/>
            <a:r>
              <a:rPr lang="en-US" dirty="0" smtClean="0"/>
              <a:t>Called “poisoned reverse”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72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689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1" name="Shape 3001"/>
          <p:cNvSpPr/>
          <p:nvPr/>
        </p:nvSpPr>
        <p:spPr>
          <a:xfrm flipH="1">
            <a:off x="2040086" y="2812097"/>
            <a:ext cx="2308421" cy="76870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02" name="Shape 3002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03" name="Shape 3003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004" name="Shape 300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73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3005" name="Shape 3005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3006" name="Shape 3006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3007" name="Shape 3007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3008" name="Shape 3008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3009" name="Shape 3009"/>
          <p:cNvSpPr/>
          <p:nvPr/>
        </p:nvSpPr>
        <p:spPr>
          <a:xfrm>
            <a:off x="2911078" y="258975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3010" name="Shape 3010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grpSp>
        <p:nvGrpSpPr>
          <p:cNvPr id="3014" name="Group 3014"/>
          <p:cNvGrpSpPr/>
          <p:nvPr/>
        </p:nvGrpSpPr>
        <p:grpSpPr>
          <a:xfrm>
            <a:off x="4321969" y="1366242"/>
            <a:ext cx="910828" cy="464344"/>
            <a:chOff x="0" y="0"/>
            <a:chExt cx="1295400" cy="660400"/>
          </a:xfrm>
        </p:grpSpPr>
        <p:sp>
          <p:nvSpPr>
            <p:cNvPr id="3011" name="Shape 3011"/>
            <p:cNvSpPr/>
            <p:nvPr/>
          </p:nvSpPr>
          <p:spPr>
            <a:xfrm>
              <a:off x="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3012" name="Shape 3012"/>
            <p:cNvSpPr/>
            <p:nvPr/>
          </p:nvSpPr>
          <p:spPr>
            <a:xfrm>
              <a:off x="546100" y="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3013" name="Shape 3013"/>
            <p:cNvSpPr/>
            <p:nvPr/>
          </p:nvSpPr>
          <p:spPr>
            <a:xfrm>
              <a:off x="1104900" y="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3015" name="Shape 3015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016" name="Shape 3016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017" name="Shape 3017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18" name="Shape 3018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19" name="Shape 3019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020" name="Shape 3020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021" name="Shape 3021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022" name="Shape 3022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023" name="Shape 3023"/>
          <p:cNvSpPr/>
          <p:nvPr/>
        </p:nvSpPr>
        <p:spPr>
          <a:xfrm>
            <a:off x="4179094" y="1634133"/>
            <a:ext cx="437555" cy="53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8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375"/>
              <a:t>∞</a:t>
            </a:r>
          </a:p>
        </p:txBody>
      </p:sp>
      <p:sp>
        <p:nvSpPr>
          <p:cNvPr id="3024" name="Shape 3024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025" name="Shape 3025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grpSp>
        <p:nvGrpSpPr>
          <p:cNvPr id="3040" name="Group 3040"/>
          <p:cNvGrpSpPr/>
          <p:nvPr/>
        </p:nvGrpSpPr>
        <p:grpSpPr>
          <a:xfrm>
            <a:off x="6045399" y="4589859"/>
            <a:ext cx="2107406" cy="1625203"/>
            <a:chOff x="0" y="0"/>
            <a:chExt cx="2997200" cy="2311400"/>
          </a:xfrm>
        </p:grpSpPr>
        <p:sp>
          <p:nvSpPr>
            <p:cNvPr id="3026" name="Shape 3026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008F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008F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3027" name="Shape 3027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3028" name="Shape 3028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008F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3029" name="Shape 3029"/>
            <p:cNvSpPr/>
            <p:nvPr/>
          </p:nvSpPr>
          <p:spPr>
            <a:xfrm flipV="1">
              <a:off x="904605" y="139584"/>
              <a:ext cx="983" cy="2046722"/>
            </a:xfrm>
            <a:prstGeom prst="line">
              <a:avLst/>
            </a:prstGeom>
            <a:noFill/>
            <a:ln w="38100" cap="flat">
              <a:solidFill>
                <a:srgbClr val="008F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3030" name="Shape 3030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3031" name="Shape 3031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3032" name="Shape 3032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3033" name="Shape 3033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3034" name="Shape 3034"/>
            <p:cNvSpPr/>
            <p:nvPr/>
          </p:nvSpPr>
          <p:spPr>
            <a:xfrm>
              <a:off x="1206500" y="16510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  <p:sp>
          <p:nvSpPr>
            <p:cNvPr id="3035" name="Shape 3035"/>
            <p:cNvSpPr/>
            <p:nvPr/>
          </p:nvSpPr>
          <p:spPr>
            <a:xfrm>
              <a:off x="1765300" y="16510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3036" name="Shape 3036"/>
            <p:cNvSpPr/>
            <p:nvPr/>
          </p:nvSpPr>
          <p:spPr>
            <a:xfrm>
              <a:off x="2298700" y="165100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3037" name="Shape 3037"/>
            <p:cNvSpPr/>
            <p:nvPr/>
          </p:nvSpPr>
          <p:spPr>
            <a:xfrm>
              <a:off x="1181100" y="11430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3038" name="Shape 3038"/>
            <p:cNvSpPr/>
            <p:nvPr/>
          </p:nvSpPr>
          <p:spPr>
            <a:xfrm>
              <a:off x="1727200" y="1155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3039" name="Shape 3039"/>
            <p:cNvSpPr/>
            <p:nvPr/>
          </p:nvSpPr>
          <p:spPr>
            <a:xfrm>
              <a:off x="2286000" y="114300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3041" name="Shape 3041"/>
          <p:cNvSpPr/>
          <p:nvPr/>
        </p:nvSpPr>
        <p:spPr>
          <a:xfrm flipV="1">
            <a:off x="2195539" y="2708237"/>
            <a:ext cx="1992807" cy="673431"/>
          </a:xfrm>
          <a:prstGeom prst="line">
            <a:avLst/>
          </a:prstGeom>
          <a:ln w="762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42" name="Shape 3042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3043" name="Shape 3043"/>
          <p:cNvSpPr/>
          <p:nvPr/>
        </p:nvSpPr>
        <p:spPr>
          <a:xfrm>
            <a:off x="687586" y="1706942"/>
            <a:ext cx="266997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poisoned reverse</a:t>
            </a:r>
          </a:p>
        </p:txBody>
      </p:sp>
    </p:spTree>
    <p:extLst>
      <p:ext uri="{BB962C8B-B14F-4D97-AF65-F5344CB8AC3E}">
        <p14:creationId xmlns:p14="http://schemas.microsoft.com/office/powerpoint/2010/main" val="463346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1000" fill="hold"/>
                                        <p:tgtEl>
                                          <p:spTgt spid="30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01" grpId="0" animBg="1" advAuto="0"/>
      <p:bldP spid="3009" grpId="0" animBg="1" advAuto="0"/>
      <p:bldP spid="3023" grpId="0" animBg="1" advAuto="0"/>
      <p:bldP spid="3043" grpId="0" animBg="1" advAuto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7" name="Shape 3047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48" name="Shape 3048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049" name="Shape 3049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74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3050" name="Shape 3050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3051" name="Shape 3051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3052" name="Shape 3052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3053" name="Shape 3053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3054" name="Shape 3054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3055" name="Shape 3055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056" name="Shape 3056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057" name="Shape 3057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058" name="Shape 3058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059" name="Shape 3059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60" name="Shape 3060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61" name="Shape 3061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062" name="Shape 3062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063" name="Shape 3063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064" name="Shape 3064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065" name="Shape 3065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066" name="Shape 3066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grpSp>
        <p:nvGrpSpPr>
          <p:cNvPr id="3081" name="Group 3081"/>
          <p:cNvGrpSpPr/>
          <p:nvPr/>
        </p:nvGrpSpPr>
        <p:grpSpPr>
          <a:xfrm>
            <a:off x="6045399" y="4589859"/>
            <a:ext cx="2107406" cy="1625203"/>
            <a:chOff x="0" y="0"/>
            <a:chExt cx="2997200" cy="2311400"/>
          </a:xfrm>
        </p:grpSpPr>
        <p:sp>
          <p:nvSpPr>
            <p:cNvPr id="3067" name="Shape 3067"/>
            <p:cNvSpPr/>
            <p:nvPr/>
          </p:nvSpPr>
          <p:spPr>
            <a:xfrm>
              <a:off x="0" y="0"/>
              <a:ext cx="2997200" cy="2311400"/>
            </a:xfrm>
            <a:prstGeom prst="rect">
              <a:avLst/>
            </a:prstGeom>
            <a:noFill/>
            <a:ln w="63500" cap="flat">
              <a:solidFill>
                <a:srgbClr val="008F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008F00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3068" name="Shape 3068"/>
            <p:cNvSpPr/>
            <p:nvPr/>
          </p:nvSpPr>
          <p:spPr>
            <a:xfrm>
              <a:off x="12192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3069" name="Shape 3069"/>
            <p:cNvSpPr/>
            <p:nvPr/>
          </p:nvSpPr>
          <p:spPr>
            <a:xfrm flipV="1">
              <a:off x="88896" y="652173"/>
              <a:ext cx="2784760" cy="931"/>
            </a:xfrm>
            <a:prstGeom prst="line">
              <a:avLst/>
            </a:prstGeom>
            <a:noFill/>
            <a:ln w="38100" cap="flat">
              <a:solidFill>
                <a:srgbClr val="008F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3070" name="Shape 3070"/>
            <p:cNvSpPr/>
            <p:nvPr/>
          </p:nvSpPr>
          <p:spPr>
            <a:xfrm flipV="1">
              <a:off x="904605" y="139584"/>
              <a:ext cx="983" cy="2046722"/>
            </a:xfrm>
            <a:prstGeom prst="line">
              <a:avLst/>
            </a:prstGeom>
            <a:noFill/>
            <a:ln w="38100" cap="flat">
              <a:solidFill>
                <a:srgbClr val="008F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3071" name="Shape 3071"/>
            <p:cNvSpPr/>
            <p:nvPr/>
          </p:nvSpPr>
          <p:spPr>
            <a:xfrm>
              <a:off x="330200" y="11303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3072" name="Shape 3072"/>
            <p:cNvSpPr/>
            <p:nvPr/>
          </p:nvSpPr>
          <p:spPr>
            <a:xfrm>
              <a:off x="17526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y</a:t>
              </a:r>
            </a:p>
          </p:txBody>
        </p:sp>
        <p:sp>
          <p:nvSpPr>
            <p:cNvPr id="3073" name="Shape 3073"/>
            <p:cNvSpPr/>
            <p:nvPr/>
          </p:nvSpPr>
          <p:spPr>
            <a:xfrm>
              <a:off x="2311400" y="25400"/>
              <a:ext cx="381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3074" name="Shape 3074"/>
            <p:cNvSpPr/>
            <p:nvPr/>
          </p:nvSpPr>
          <p:spPr>
            <a:xfrm>
              <a:off x="3302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z</a:t>
              </a:r>
            </a:p>
          </p:txBody>
        </p:sp>
        <p:sp>
          <p:nvSpPr>
            <p:cNvPr id="3075" name="Shape 3075"/>
            <p:cNvSpPr/>
            <p:nvPr/>
          </p:nvSpPr>
          <p:spPr>
            <a:xfrm>
              <a:off x="1206500" y="16510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3</a:t>
              </a:r>
            </a:p>
          </p:txBody>
        </p:sp>
        <p:sp>
          <p:nvSpPr>
            <p:cNvPr id="3076" name="Shape 3076"/>
            <p:cNvSpPr/>
            <p:nvPr/>
          </p:nvSpPr>
          <p:spPr>
            <a:xfrm>
              <a:off x="1765300" y="16510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  <p:sp>
          <p:nvSpPr>
            <p:cNvPr id="3077" name="Shape 3077"/>
            <p:cNvSpPr/>
            <p:nvPr/>
          </p:nvSpPr>
          <p:spPr>
            <a:xfrm>
              <a:off x="2298700" y="1651000"/>
              <a:ext cx="2794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008F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3078" name="Shape 3078"/>
            <p:cNvSpPr/>
            <p:nvPr/>
          </p:nvSpPr>
          <p:spPr>
            <a:xfrm>
              <a:off x="1181100" y="11430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2</a:t>
              </a:r>
            </a:p>
          </p:txBody>
        </p:sp>
        <p:sp>
          <p:nvSpPr>
            <p:cNvPr id="3079" name="Shape 3079"/>
            <p:cNvSpPr/>
            <p:nvPr/>
          </p:nvSpPr>
          <p:spPr>
            <a:xfrm>
              <a:off x="1727200" y="1155700"/>
              <a:ext cx="2413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0</a:t>
              </a:r>
            </a:p>
          </p:txBody>
        </p:sp>
        <p:sp>
          <p:nvSpPr>
            <p:cNvPr id="3080" name="Shape 3080"/>
            <p:cNvSpPr/>
            <p:nvPr/>
          </p:nvSpPr>
          <p:spPr>
            <a:xfrm>
              <a:off x="2286000" y="1143000"/>
              <a:ext cx="1905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FF9300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1</a:t>
              </a:r>
            </a:p>
          </p:txBody>
        </p:sp>
      </p:grpSp>
      <p:sp>
        <p:nvSpPr>
          <p:cNvPr id="3082" name="Shape 3082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3083" name="Shape 3083"/>
          <p:cNvSpPr/>
          <p:nvPr/>
        </p:nvSpPr>
        <p:spPr>
          <a:xfrm>
            <a:off x="4179094" y="1651992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 dirty="0"/>
              <a:t>∞</a:t>
            </a:r>
          </a:p>
        </p:txBody>
      </p:sp>
      <p:sp>
        <p:nvSpPr>
          <p:cNvPr id="3084" name="Shape 3084"/>
          <p:cNvSpPr/>
          <p:nvPr/>
        </p:nvSpPr>
        <p:spPr>
          <a:xfrm>
            <a:off x="687586" y="1706942"/>
            <a:ext cx="266997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poisoned reverse</a:t>
            </a:r>
          </a:p>
        </p:txBody>
      </p:sp>
      <p:sp>
        <p:nvSpPr>
          <p:cNvPr id="3085" name="Shape 3085"/>
          <p:cNvSpPr/>
          <p:nvPr/>
        </p:nvSpPr>
        <p:spPr>
          <a:xfrm>
            <a:off x="4170164" y="1357313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 dirty="0"/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153349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5" grpId="0" animBg="1" advAuto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Shape 3089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90" name="Shape 3090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091" name="Shape 309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75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3092" name="Shape 3092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3093" name="Shape 3093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3094" name="Shape 3094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3095" name="Shape 3095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3096" name="Shape 3096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3097" name="Shape 3097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098" name="Shape 3098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099" name="Shape 3099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100" name="Shape 3100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101" name="Shape 3101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02" name="Shape 3102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03" name="Shape 3103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04" name="Shape 3104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05" name="Shape 3105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06" name="Shape 3106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07" name="Shape 3107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108" name="Shape 3108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109" name="Shape 3109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110" name="Shape 3110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111" name="Shape 3111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12" name="Shape 3112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13" name="Shape 3113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14" name="Shape 3114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15" name="Shape 3115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16" name="Shape 3116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17" name="Shape 3117"/>
          <p:cNvSpPr/>
          <p:nvPr/>
        </p:nvSpPr>
        <p:spPr>
          <a:xfrm>
            <a:off x="6893719" y="57507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3</a:t>
            </a:r>
          </a:p>
        </p:txBody>
      </p:sp>
      <p:sp>
        <p:nvSpPr>
          <p:cNvPr id="3118" name="Shape 3118"/>
          <p:cNvSpPr/>
          <p:nvPr/>
        </p:nvSpPr>
        <p:spPr>
          <a:xfrm>
            <a:off x="7286625" y="57507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119" name="Shape 3119"/>
          <p:cNvSpPr/>
          <p:nvPr/>
        </p:nvSpPr>
        <p:spPr>
          <a:xfrm>
            <a:off x="7661672" y="5750719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120" name="Shape 3120"/>
          <p:cNvSpPr/>
          <p:nvPr/>
        </p:nvSpPr>
        <p:spPr>
          <a:xfrm>
            <a:off x="7259836" y="540246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121" name="Shape 3121"/>
          <p:cNvSpPr/>
          <p:nvPr/>
        </p:nvSpPr>
        <p:spPr>
          <a:xfrm>
            <a:off x="7652742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122" name="Shape 3122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3123" name="Shape 3123"/>
          <p:cNvSpPr/>
          <p:nvPr/>
        </p:nvSpPr>
        <p:spPr>
          <a:xfrm>
            <a:off x="4179094" y="1651992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/>
              <a:t>∞</a:t>
            </a:r>
          </a:p>
        </p:txBody>
      </p:sp>
      <p:sp>
        <p:nvSpPr>
          <p:cNvPr id="3124" name="Shape 3124"/>
          <p:cNvSpPr/>
          <p:nvPr/>
        </p:nvSpPr>
        <p:spPr>
          <a:xfrm>
            <a:off x="687586" y="1706942"/>
            <a:ext cx="266997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poisoned reverse</a:t>
            </a:r>
          </a:p>
        </p:txBody>
      </p:sp>
      <p:sp>
        <p:nvSpPr>
          <p:cNvPr id="3125" name="Shape 3125"/>
          <p:cNvSpPr/>
          <p:nvPr/>
        </p:nvSpPr>
        <p:spPr>
          <a:xfrm>
            <a:off x="4170164" y="1357313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/>
              <a:t>∞</a:t>
            </a:r>
          </a:p>
        </p:txBody>
      </p:sp>
      <p:sp>
        <p:nvSpPr>
          <p:cNvPr id="3126" name="Shape 3126"/>
          <p:cNvSpPr/>
          <p:nvPr/>
        </p:nvSpPr>
        <p:spPr>
          <a:xfrm>
            <a:off x="6768703" y="5375672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/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54208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Shape 3130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31" name="Shape 3131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32" name="Shape 313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76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3133" name="Shape 3133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3134" name="Shape 3134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3135" name="Shape 3135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3136" name="Shape 3136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3137" name="Shape 3137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3138" name="Shape 3138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139" name="Shape 3139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140" name="Shape 3140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141" name="Shape 3141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142" name="Shape 3142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43" name="Shape 3143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44" name="Shape 3144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45" name="Shape 3145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46" name="Shape 3146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47" name="Shape 3147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48" name="Shape 3148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149" name="Shape 3149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150" name="Shape 3150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151" name="Shape 3151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152" name="Shape 3152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53" name="Shape 3153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54" name="Shape 3154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55" name="Shape 3155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56" name="Shape 3156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57" name="Shape 3157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58" name="Shape 3158"/>
          <p:cNvSpPr/>
          <p:nvPr/>
        </p:nvSpPr>
        <p:spPr>
          <a:xfrm>
            <a:off x="6893719" y="57507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3159" name="Shape 3159"/>
          <p:cNvSpPr/>
          <p:nvPr/>
        </p:nvSpPr>
        <p:spPr>
          <a:xfrm>
            <a:off x="7286625" y="57507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160" name="Shape 3160"/>
          <p:cNvSpPr/>
          <p:nvPr/>
        </p:nvSpPr>
        <p:spPr>
          <a:xfrm>
            <a:off x="7661672" y="5750719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161" name="Shape 3161"/>
          <p:cNvSpPr/>
          <p:nvPr/>
        </p:nvSpPr>
        <p:spPr>
          <a:xfrm>
            <a:off x="7259836" y="540246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162" name="Shape 3162"/>
          <p:cNvSpPr/>
          <p:nvPr/>
        </p:nvSpPr>
        <p:spPr>
          <a:xfrm>
            <a:off x="7652742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163" name="Shape 3163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3164" name="Shape 3164"/>
          <p:cNvSpPr/>
          <p:nvPr/>
        </p:nvSpPr>
        <p:spPr>
          <a:xfrm>
            <a:off x="4179094" y="1651992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/>
              <a:t>∞</a:t>
            </a:r>
          </a:p>
        </p:txBody>
      </p:sp>
      <p:sp>
        <p:nvSpPr>
          <p:cNvPr id="3165" name="Shape 3165"/>
          <p:cNvSpPr/>
          <p:nvPr/>
        </p:nvSpPr>
        <p:spPr>
          <a:xfrm>
            <a:off x="687586" y="1706942"/>
            <a:ext cx="266997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poisoned reverse</a:t>
            </a:r>
          </a:p>
        </p:txBody>
      </p:sp>
      <p:sp>
        <p:nvSpPr>
          <p:cNvPr id="3166" name="Shape 3166"/>
          <p:cNvSpPr/>
          <p:nvPr/>
        </p:nvSpPr>
        <p:spPr>
          <a:xfrm>
            <a:off x="4170164" y="1357313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/>
              <a:t>∞</a:t>
            </a:r>
          </a:p>
        </p:txBody>
      </p:sp>
      <p:sp>
        <p:nvSpPr>
          <p:cNvPr id="3167" name="Shape 3167"/>
          <p:cNvSpPr/>
          <p:nvPr/>
        </p:nvSpPr>
        <p:spPr>
          <a:xfrm>
            <a:off x="6768703" y="5375672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/>
              <a:t>∞</a:t>
            </a:r>
          </a:p>
        </p:txBody>
      </p:sp>
      <p:sp>
        <p:nvSpPr>
          <p:cNvPr id="3168" name="Shape 3168"/>
          <p:cNvSpPr/>
          <p:nvPr/>
        </p:nvSpPr>
        <p:spPr>
          <a:xfrm flipH="1" flipV="1">
            <a:off x="2259208" y="3711014"/>
            <a:ext cx="4470989" cy="2"/>
          </a:xfrm>
          <a:prstGeom prst="line">
            <a:avLst/>
          </a:pr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</p:spTree>
    <p:extLst>
      <p:ext uri="{BB962C8B-B14F-4D97-AF65-F5344CB8AC3E}">
        <p14:creationId xmlns:p14="http://schemas.microsoft.com/office/powerpoint/2010/main" val="67152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0" dur="1000" fill="hold"/>
                                        <p:tgtEl>
                                          <p:spTgt spid="3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3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8" grpId="0" animBg="1" advAuto="0"/>
      <p:bldP spid="3163" grpId="0" animBg="1" advAuto="0"/>
      <p:bldP spid="3168" grpId="0" animBg="1" advAuto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Shape 3172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73" name="Shape 3173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74" name="Shape 317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77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3175" name="Shape 3175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3176" name="Shape 3176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3177" name="Shape 3177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3178" name="Shape 3178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3179" name="Shape 3179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3180" name="Shape 3180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181" name="Shape 3181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182" name="Shape 3182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183" name="Shape 3183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184" name="Shape 3184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85" name="Shape 3185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86" name="Shape 3186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87" name="Shape 3187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88" name="Shape 3188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89" name="Shape 3189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90" name="Shape 3190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191" name="Shape 3191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192" name="Shape 3192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193" name="Shape 3193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194" name="Shape 3194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95" name="Shape 3195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196" name="Shape 3196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97" name="Shape 3197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198" name="Shape 3198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199" name="Shape 3199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200" name="Shape 3200"/>
          <p:cNvSpPr/>
          <p:nvPr/>
        </p:nvSpPr>
        <p:spPr>
          <a:xfrm>
            <a:off x="6893719" y="57507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3201" name="Shape 3201"/>
          <p:cNvSpPr/>
          <p:nvPr/>
        </p:nvSpPr>
        <p:spPr>
          <a:xfrm>
            <a:off x="7286625" y="57507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202" name="Shape 3202"/>
          <p:cNvSpPr/>
          <p:nvPr/>
        </p:nvSpPr>
        <p:spPr>
          <a:xfrm>
            <a:off x="7661672" y="5750719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203" name="Shape 3203"/>
          <p:cNvSpPr/>
          <p:nvPr/>
        </p:nvSpPr>
        <p:spPr>
          <a:xfrm>
            <a:off x="7259836" y="540246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204" name="Shape 3204"/>
          <p:cNvSpPr/>
          <p:nvPr/>
        </p:nvSpPr>
        <p:spPr>
          <a:xfrm>
            <a:off x="7652742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205" name="Shape 3205"/>
          <p:cNvSpPr/>
          <p:nvPr/>
        </p:nvSpPr>
        <p:spPr>
          <a:xfrm>
            <a:off x="687586" y="1706942"/>
            <a:ext cx="266997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poisoned reverse</a:t>
            </a:r>
          </a:p>
        </p:txBody>
      </p:sp>
      <p:sp>
        <p:nvSpPr>
          <p:cNvPr id="3206" name="Shape 3206"/>
          <p:cNvSpPr/>
          <p:nvPr/>
        </p:nvSpPr>
        <p:spPr>
          <a:xfrm>
            <a:off x="4170164" y="1357313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/>
              <a:t>∞</a:t>
            </a:r>
          </a:p>
        </p:txBody>
      </p:sp>
      <p:sp>
        <p:nvSpPr>
          <p:cNvPr id="3207" name="Shape 3207"/>
          <p:cNvSpPr/>
          <p:nvPr/>
        </p:nvSpPr>
        <p:spPr>
          <a:xfrm>
            <a:off x="6768703" y="5375672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/>
              <a:t>∞</a:t>
            </a:r>
          </a:p>
        </p:txBody>
      </p:sp>
      <p:sp>
        <p:nvSpPr>
          <p:cNvPr id="3208" name="Shape 3208"/>
          <p:cNvSpPr/>
          <p:nvPr/>
        </p:nvSpPr>
        <p:spPr>
          <a:xfrm flipH="1" flipV="1">
            <a:off x="2259208" y="3711014"/>
            <a:ext cx="4470989" cy="2"/>
          </a:xfrm>
          <a:prstGeom prst="line">
            <a:avLst/>
          </a:pr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209" name="Shape 3209"/>
          <p:cNvSpPr/>
          <p:nvPr/>
        </p:nvSpPr>
        <p:spPr>
          <a:xfrm>
            <a:off x="4286250" y="169664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56473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" name="Shape 3213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214" name="Shape 3214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15" name="Shape 321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78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3216" name="Shape 3216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3217" name="Shape 3217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3218" name="Shape 3218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3219" name="Shape 3219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3220" name="Shape 3220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3221" name="Shape 3221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222" name="Shape 3222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223" name="Shape 3223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224" name="Shape 3224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225" name="Shape 3225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226" name="Shape 3226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227" name="Shape 3227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228" name="Shape 3228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229" name="Shape 3229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230" name="Shape 3230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231" name="Shape 3231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232" name="Shape 3232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233" name="Shape 3233"/>
          <p:cNvSpPr/>
          <p:nvPr/>
        </p:nvSpPr>
        <p:spPr>
          <a:xfrm>
            <a:off x="6045399" y="4589859"/>
            <a:ext cx="2107406" cy="1625203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8F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234" name="Shape 3234"/>
          <p:cNvSpPr/>
          <p:nvPr/>
        </p:nvSpPr>
        <p:spPr>
          <a:xfrm>
            <a:off x="6902648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235" name="Shape 3235"/>
          <p:cNvSpPr/>
          <p:nvPr/>
        </p:nvSpPr>
        <p:spPr>
          <a:xfrm flipV="1">
            <a:off x="6107904" y="5048419"/>
            <a:ext cx="1958034" cy="655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236" name="Shape 3236"/>
          <p:cNvSpPr/>
          <p:nvPr/>
        </p:nvSpPr>
        <p:spPr>
          <a:xfrm flipV="1">
            <a:off x="6681449" y="4688005"/>
            <a:ext cx="691" cy="1439101"/>
          </a:xfrm>
          <a:prstGeom prst="line">
            <a:avLst/>
          </a:prstGeom>
          <a:ln w="38100">
            <a:solidFill>
              <a:srgbClr val="008F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237" name="Shape 3237"/>
          <p:cNvSpPr/>
          <p:nvPr/>
        </p:nvSpPr>
        <p:spPr>
          <a:xfrm>
            <a:off x="6277570" y="5384601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238" name="Shape 3238"/>
          <p:cNvSpPr/>
          <p:nvPr/>
        </p:nvSpPr>
        <p:spPr>
          <a:xfrm>
            <a:off x="7277695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239" name="Shape 3239"/>
          <p:cNvSpPr/>
          <p:nvPr/>
        </p:nvSpPr>
        <p:spPr>
          <a:xfrm>
            <a:off x="7670601" y="4607719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240" name="Shape 3240"/>
          <p:cNvSpPr/>
          <p:nvPr/>
        </p:nvSpPr>
        <p:spPr>
          <a:xfrm>
            <a:off x="6277570" y="5715000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241" name="Shape 3241"/>
          <p:cNvSpPr/>
          <p:nvPr/>
        </p:nvSpPr>
        <p:spPr>
          <a:xfrm>
            <a:off x="6893719" y="57507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3242" name="Shape 3242"/>
          <p:cNvSpPr/>
          <p:nvPr/>
        </p:nvSpPr>
        <p:spPr>
          <a:xfrm>
            <a:off x="7286625" y="5750719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243" name="Shape 3243"/>
          <p:cNvSpPr/>
          <p:nvPr/>
        </p:nvSpPr>
        <p:spPr>
          <a:xfrm>
            <a:off x="7661672" y="5750719"/>
            <a:ext cx="19645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244" name="Shape 3244"/>
          <p:cNvSpPr/>
          <p:nvPr/>
        </p:nvSpPr>
        <p:spPr>
          <a:xfrm>
            <a:off x="7259836" y="540246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245" name="Shape 3245"/>
          <p:cNvSpPr/>
          <p:nvPr/>
        </p:nvSpPr>
        <p:spPr>
          <a:xfrm>
            <a:off x="7652742" y="5393531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246" name="Shape 3246"/>
          <p:cNvSpPr/>
          <p:nvPr/>
        </p:nvSpPr>
        <p:spPr>
          <a:xfrm>
            <a:off x="3107531" y="5457411"/>
            <a:ext cx="266997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/>
              <a:t>poisoned reverse</a:t>
            </a:r>
          </a:p>
        </p:txBody>
      </p:sp>
      <p:sp>
        <p:nvSpPr>
          <p:cNvPr id="3247" name="Shape 3247"/>
          <p:cNvSpPr/>
          <p:nvPr/>
        </p:nvSpPr>
        <p:spPr>
          <a:xfrm>
            <a:off x="6768703" y="5375672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/>
              <a:t>∞</a:t>
            </a:r>
          </a:p>
        </p:txBody>
      </p:sp>
      <p:sp>
        <p:nvSpPr>
          <p:cNvPr id="3248" name="Shape 3248"/>
          <p:cNvSpPr/>
          <p:nvPr/>
        </p:nvSpPr>
        <p:spPr>
          <a:xfrm flipH="1" flipV="1">
            <a:off x="2259208" y="3711014"/>
            <a:ext cx="4470989" cy="2"/>
          </a:xfrm>
          <a:prstGeom prst="line">
            <a:avLst/>
          </a:pr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249" name="Shape 3249"/>
          <p:cNvSpPr/>
          <p:nvPr/>
        </p:nvSpPr>
        <p:spPr>
          <a:xfrm>
            <a:off x="4286250" y="169664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7</a:t>
            </a:r>
          </a:p>
        </p:txBody>
      </p:sp>
      <p:sp>
        <p:nvSpPr>
          <p:cNvPr id="3250" name="Shape 3250"/>
          <p:cNvSpPr/>
          <p:nvPr/>
        </p:nvSpPr>
        <p:spPr>
          <a:xfrm flipV="1">
            <a:off x="4205507" y="1539271"/>
            <a:ext cx="1044506" cy="549740"/>
          </a:xfrm>
          <a:prstGeom prst="line">
            <a:avLst/>
          </a:prstGeom>
          <a:ln w="63500">
            <a:solidFill>
              <a:srgbClr val="942193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251" name="Shape 3251"/>
          <p:cNvSpPr/>
          <p:nvPr/>
        </p:nvSpPr>
        <p:spPr>
          <a:xfrm>
            <a:off x="4295180" y="1384101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8</a:t>
            </a:r>
          </a:p>
        </p:txBody>
      </p:sp>
      <p:sp>
        <p:nvSpPr>
          <p:cNvPr id="3252" name="Shape 3252"/>
          <p:cNvSpPr/>
          <p:nvPr/>
        </p:nvSpPr>
        <p:spPr>
          <a:xfrm>
            <a:off x="2226445" y="2734954"/>
            <a:ext cx="4604188" cy="1234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4" h="18682" extrusionOk="0">
                <a:moveTo>
                  <a:pt x="12179" y="0"/>
                </a:moveTo>
                <a:cubicBezTo>
                  <a:pt x="12179" y="0"/>
                  <a:pt x="21413" y="10286"/>
                  <a:pt x="21473" y="13935"/>
                </a:cubicBezTo>
                <a:cubicBezTo>
                  <a:pt x="21600" y="21600"/>
                  <a:pt x="0" y="17679"/>
                  <a:pt x="0" y="17679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</p:spTree>
    <p:extLst>
      <p:ext uri="{BB962C8B-B14F-4D97-AF65-F5344CB8AC3E}">
        <p14:creationId xmlns:p14="http://schemas.microsoft.com/office/powerpoint/2010/main" val="61173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5" dur="1000" fill="hold"/>
                                        <p:tgtEl>
                                          <p:spTgt spid="3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3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6" grpId="0" animBg="1" advAuto="0"/>
      <p:bldP spid="3250" grpId="0" animBg="1" advAuto="0"/>
      <p:bldP spid="3250" grpId="1" animBg="1" advAuto="0"/>
      <p:bldP spid="3251" grpId="0" animBg="1" advAuto="0"/>
      <p:bldP spid="3252" grpId="0" animBg="1" advAuto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868362"/>
          </a:xfrm>
        </p:spPr>
        <p:txBody>
          <a:bodyPr/>
          <a:lstStyle/>
          <a:p>
            <a:r>
              <a:rPr lang="en-US" sz="3586" dirty="0"/>
              <a:t>Does Poison-Reverse Completely Solve </a:t>
            </a:r>
            <a:br>
              <a:rPr lang="en-US" sz="3586" dirty="0"/>
            </a:br>
            <a:r>
              <a:rPr lang="en-US" sz="3586" dirty="0"/>
              <a:t>the Count-to-Infinity Problem?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3831708" y="4732113"/>
            <a:ext cx="540931" cy="632364"/>
          </a:xfrm>
          <a:custGeom>
            <a:avLst/>
            <a:gdLst>
              <a:gd name="T0" fmla="*/ 0 w 222"/>
              <a:gd name="T1" fmla="*/ 180 h 180"/>
              <a:gd name="T2" fmla="*/ 222 w 222"/>
              <a:gd name="T3" fmla="*/ 0 h 180"/>
              <a:gd name="T4" fmla="*/ 0 60000 65536"/>
              <a:gd name="T5" fmla="*/ 0 60000 65536"/>
              <a:gd name="T6" fmla="*/ 0 w 222"/>
              <a:gd name="T7" fmla="*/ 0 h 180"/>
              <a:gd name="T8" fmla="*/ 222 w 222"/>
              <a:gd name="T9" fmla="*/ 180 h 18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22" h="180">
                <a:moveTo>
                  <a:pt x="0" y="180"/>
                </a:moveTo>
                <a:lnTo>
                  <a:pt x="222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8" name="Oval 6"/>
          <p:cNvSpPr>
            <a:spLocks noChangeArrowheads="1"/>
          </p:cNvSpPr>
          <p:nvPr/>
        </p:nvSpPr>
        <p:spPr bwMode="auto">
          <a:xfrm>
            <a:off x="3198186" y="5561213"/>
            <a:ext cx="762665" cy="284564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3198185" y="5536621"/>
            <a:ext cx="2437" cy="17565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>
            <a:off x="3960851" y="5536621"/>
            <a:ext cx="2437" cy="17565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3198186" y="5536621"/>
            <a:ext cx="755355" cy="172143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 anchor="ctr"/>
          <a:lstStyle/>
          <a:p>
            <a:pPr algn="ctr" eaLnBrk="0" hangingPunct="0"/>
            <a:endParaRPr lang="en-US" sz="2391"/>
          </a:p>
        </p:txBody>
      </p:sp>
      <p:sp>
        <p:nvSpPr>
          <p:cNvPr id="12" name="Oval 10"/>
          <p:cNvSpPr>
            <a:spLocks noChangeArrowheads="1"/>
          </p:cNvSpPr>
          <p:nvPr/>
        </p:nvSpPr>
        <p:spPr bwMode="auto">
          <a:xfrm>
            <a:off x="3190876" y="5329346"/>
            <a:ext cx="762665" cy="333747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4818544" y="4732114"/>
            <a:ext cx="526312" cy="663982"/>
          </a:xfrm>
          <a:custGeom>
            <a:avLst/>
            <a:gdLst>
              <a:gd name="T0" fmla="*/ 0 w 216"/>
              <a:gd name="T1" fmla="*/ 0 h 189"/>
              <a:gd name="T2" fmla="*/ 216 w 216"/>
              <a:gd name="T3" fmla="*/ 189 h 189"/>
              <a:gd name="T4" fmla="*/ 0 60000 65536"/>
              <a:gd name="T5" fmla="*/ 0 60000 65536"/>
              <a:gd name="T6" fmla="*/ 0 w 216"/>
              <a:gd name="T7" fmla="*/ 0 h 189"/>
              <a:gd name="T8" fmla="*/ 216 w 216"/>
              <a:gd name="T9" fmla="*/ 189 h 189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16" h="189">
                <a:moveTo>
                  <a:pt x="0" y="0"/>
                </a:moveTo>
                <a:lnTo>
                  <a:pt x="216" y="189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3970597" y="5659581"/>
            <a:ext cx="1315779" cy="10539"/>
          </a:xfrm>
          <a:custGeom>
            <a:avLst/>
            <a:gdLst>
              <a:gd name="T0" fmla="*/ 540 w 540"/>
              <a:gd name="T1" fmla="*/ 3 h 3"/>
              <a:gd name="T2" fmla="*/ 0 w 540"/>
              <a:gd name="T3" fmla="*/ 0 h 3"/>
              <a:gd name="T4" fmla="*/ 0 60000 65536"/>
              <a:gd name="T5" fmla="*/ 0 60000 65536"/>
              <a:gd name="T6" fmla="*/ 0 w 540"/>
              <a:gd name="T7" fmla="*/ 0 h 3"/>
              <a:gd name="T8" fmla="*/ 540 w 540"/>
              <a:gd name="T9" fmla="*/ 3 h 3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0" h="3">
                <a:moveTo>
                  <a:pt x="540" y="3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39" name="Rectangle 14"/>
          <p:cNvSpPr>
            <a:spLocks noChangeArrowheads="1"/>
          </p:cNvSpPr>
          <p:nvPr/>
        </p:nvSpPr>
        <p:spPr bwMode="auto">
          <a:xfrm>
            <a:off x="3384577" y="5375018"/>
            <a:ext cx="346217" cy="463733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40" name="Text Box 15"/>
          <p:cNvSpPr txBox="1">
            <a:spLocks noChangeArrowheads="1"/>
          </p:cNvSpPr>
          <p:nvPr/>
        </p:nvSpPr>
        <p:spPr bwMode="auto">
          <a:xfrm>
            <a:off x="3418865" y="5398068"/>
            <a:ext cx="292066" cy="308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1406" b="0" dirty="0"/>
              <a:t>A</a:t>
            </a:r>
            <a:endParaRPr lang="en-US" sz="2391" b="0" dirty="0"/>
          </a:p>
        </p:txBody>
      </p:sp>
      <p:sp>
        <p:nvSpPr>
          <p:cNvPr id="31" name="Oval 17"/>
          <p:cNvSpPr>
            <a:spLocks noChangeArrowheads="1"/>
          </p:cNvSpPr>
          <p:nvPr/>
        </p:nvSpPr>
        <p:spPr bwMode="auto">
          <a:xfrm>
            <a:off x="5257136" y="5603371"/>
            <a:ext cx="762664" cy="284564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32" name="Line 18"/>
          <p:cNvSpPr>
            <a:spLocks noChangeShapeType="1"/>
          </p:cNvSpPr>
          <p:nvPr/>
        </p:nvSpPr>
        <p:spPr bwMode="auto">
          <a:xfrm>
            <a:off x="5257136" y="5578779"/>
            <a:ext cx="0" cy="17565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33" name="Line 19"/>
          <p:cNvSpPr>
            <a:spLocks noChangeShapeType="1"/>
          </p:cNvSpPr>
          <p:nvPr/>
        </p:nvSpPr>
        <p:spPr bwMode="auto">
          <a:xfrm>
            <a:off x="6019800" y="5578779"/>
            <a:ext cx="0" cy="17565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34" name="Rectangle 20"/>
          <p:cNvSpPr>
            <a:spLocks noChangeArrowheads="1"/>
          </p:cNvSpPr>
          <p:nvPr/>
        </p:nvSpPr>
        <p:spPr bwMode="auto">
          <a:xfrm>
            <a:off x="5257137" y="5578779"/>
            <a:ext cx="755354" cy="172143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 anchor="ctr"/>
          <a:lstStyle/>
          <a:p>
            <a:pPr algn="ctr" eaLnBrk="0" hangingPunct="0"/>
            <a:endParaRPr lang="en-US" sz="2391"/>
          </a:p>
        </p:txBody>
      </p:sp>
      <p:sp>
        <p:nvSpPr>
          <p:cNvPr id="35" name="Oval 21"/>
          <p:cNvSpPr>
            <a:spLocks noChangeArrowheads="1"/>
          </p:cNvSpPr>
          <p:nvPr/>
        </p:nvSpPr>
        <p:spPr bwMode="auto">
          <a:xfrm>
            <a:off x="5249826" y="5371503"/>
            <a:ext cx="762664" cy="333748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37" name="Rectangle 23"/>
          <p:cNvSpPr>
            <a:spLocks noChangeArrowheads="1"/>
          </p:cNvSpPr>
          <p:nvPr/>
        </p:nvSpPr>
        <p:spPr bwMode="auto">
          <a:xfrm>
            <a:off x="5460507" y="5417175"/>
            <a:ext cx="346395" cy="463733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38" name="Text Box 24"/>
          <p:cNvSpPr txBox="1">
            <a:spLocks noChangeArrowheads="1"/>
          </p:cNvSpPr>
          <p:nvPr/>
        </p:nvSpPr>
        <p:spPr bwMode="auto">
          <a:xfrm>
            <a:off x="5496091" y="5434185"/>
            <a:ext cx="292066" cy="308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1406" b="0" dirty="0"/>
              <a:t>C</a:t>
            </a:r>
            <a:endParaRPr lang="en-US" sz="2391" b="0" dirty="0"/>
          </a:p>
        </p:txBody>
      </p:sp>
      <p:sp>
        <p:nvSpPr>
          <p:cNvPr id="19" name="Text Box 27"/>
          <p:cNvSpPr txBox="1">
            <a:spLocks noChangeArrowheads="1"/>
          </p:cNvSpPr>
          <p:nvPr/>
        </p:nvSpPr>
        <p:spPr bwMode="auto">
          <a:xfrm>
            <a:off x="4485852" y="5613910"/>
            <a:ext cx="314508" cy="351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1687" dirty="0"/>
              <a:t>1</a:t>
            </a:r>
            <a:endParaRPr lang="en-US" sz="2531" dirty="0"/>
          </a:p>
        </p:txBody>
      </p:sp>
      <p:sp>
        <p:nvSpPr>
          <p:cNvPr id="23" name="Oval 29"/>
          <p:cNvSpPr>
            <a:spLocks noChangeArrowheads="1"/>
          </p:cNvSpPr>
          <p:nvPr/>
        </p:nvSpPr>
        <p:spPr bwMode="auto">
          <a:xfrm>
            <a:off x="4233752" y="4465117"/>
            <a:ext cx="762664" cy="284564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24" name="Line 30"/>
          <p:cNvSpPr>
            <a:spLocks noChangeShapeType="1"/>
          </p:cNvSpPr>
          <p:nvPr/>
        </p:nvSpPr>
        <p:spPr bwMode="auto">
          <a:xfrm>
            <a:off x="4233752" y="4440525"/>
            <a:ext cx="0" cy="17565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25" name="Line 31"/>
          <p:cNvSpPr>
            <a:spLocks noChangeShapeType="1"/>
          </p:cNvSpPr>
          <p:nvPr/>
        </p:nvSpPr>
        <p:spPr bwMode="auto">
          <a:xfrm>
            <a:off x="4996416" y="4440525"/>
            <a:ext cx="0" cy="17565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26" name="Rectangle 32"/>
          <p:cNvSpPr>
            <a:spLocks noChangeArrowheads="1"/>
          </p:cNvSpPr>
          <p:nvPr/>
        </p:nvSpPr>
        <p:spPr bwMode="auto">
          <a:xfrm>
            <a:off x="4233752" y="4440525"/>
            <a:ext cx="755354" cy="172143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 anchor="ctr"/>
          <a:lstStyle/>
          <a:p>
            <a:pPr algn="ctr" eaLnBrk="0" hangingPunct="0"/>
            <a:endParaRPr lang="en-US" sz="2391"/>
          </a:p>
        </p:txBody>
      </p:sp>
      <p:sp>
        <p:nvSpPr>
          <p:cNvPr id="27" name="Oval 33"/>
          <p:cNvSpPr>
            <a:spLocks noChangeArrowheads="1"/>
          </p:cNvSpPr>
          <p:nvPr/>
        </p:nvSpPr>
        <p:spPr bwMode="auto">
          <a:xfrm>
            <a:off x="4226442" y="4233249"/>
            <a:ext cx="762664" cy="333748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29" name="Rectangle 35"/>
          <p:cNvSpPr>
            <a:spLocks noChangeArrowheads="1"/>
          </p:cNvSpPr>
          <p:nvPr/>
        </p:nvSpPr>
        <p:spPr bwMode="auto">
          <a:xfrm>
            <a:off x="4437232" y="4278921"/>
            <a:ext cx="346217" cy="463733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30" name="Text Box 36"/>
          <p:cNvSpPr txBox="1">
            <a:spLocks noChangeArrowheads="1"/>
          </p:cNvSpPr>
          <p:nvPr/>
        </p:nvSpPr>
        <p:spPr bwMode="auto">
          <a:xfrm>
            <a:off x="4473925" y="4367385"/>
            <a:ext cx="292066" cy="308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1406" b="0" dirty="0"/>
              <a:t>B</a:t>
            </a:r>
            <a:endParaRPr lang="en-US" sz="2391" b="0" dirty="0"/>
          </a:p>
        </p:txBody>
      </p:sp>
      <p:sp>
        <p:nvSpPr>
          <p:cNvPr id="41" name="Oval 29"/>
          <p:cNvSpPr>
            <a:spLocks noChangeArrowheads="1"/>
          </p:cNvSpPr>
          <p:nvPr/>
        </p:nvSpPr>
        <p:spPr bwMode="auto">
          <a:xfrm>
            <a:off x="4190336" y="3075910"/>
            <a:ext cx="762664" cy="284564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42" name="Line 30"/>
          <p:cNvSpPr>
            <a:spLocks noChangeShapeType="1"/>
          </p:cNvSpPr>
          <p:nvPr/>
        </p:nvSpPr>
        <p:spPr bwMode="auto">
          <a:xfrm>
            <a:off x="4190336" y="3051318"/>
            <a:ext cx="0" cy="17565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43" name="Line 31"/>
          <p:cNvSpPr>
            <a:spLocks noChangeShapeType="1"/>
          </p:cNvSpPr>
          <p:nvPr/>
        </p:nvSpPr>
        <p:spPr bwMode="auto">
          <a:xfrm>
            <a:off x="4953000" y="3051318"/>
            <a:ext cx="0" cy="17565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44" name="Rectangle 32"/>
          <p:cNvSpPr>
            <a:spLocks noChangeArrowheads="1"/>
          </p:cNvSpPr>
          <p:nvPr/>
        </p:nvSpPr>
        <p:spPr bwMode="auto">
          <a:xfrm>
            <a:off x="4190336" y="3051318"/>
            <a:ext cx="755354" cy="172143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 anchor="ctr"/>
          <a:lstStyle/>
          <a:p>
            <a:pPr algn="ctr" eaLnBrk="0" hangingPunct="0"/>
            <a:endParaRPr lang="en-US" sz="2391"/>
          </a:p>
        </p:txBody>
      </p:sp>
      <p:sp>
        <p:nvSpPr>
          <p:cNvPr id="45" name="Oval 33"/>
          <p:cNvSpPr>
            <a:spLocks noChangeArrowheads="1"/>
          </p:cNvSpPr>
          <p:nvPr/>
        </p:nvSpPr>
        <p:spPr bwMode="auto">
          <a:xfrm>
            <a:off x="4183026" y="2844042"/>
            <a:ext cx="762664" cy="333748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46" name="Rectangle 35"/>
          <p:cNvSpPr>
            <a:spLocks noChangeArrowheads="1"/>
          </p:cNvSpPr>
          <p:nvPr/>
        </p:nvSpPr>
        <p:spPr bwMode="auto">
          <a:xfrm>
            <a:off x="4393816" y="2889714"/>
            <a:ext cx="346217" cy="463733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47" name="Text Box 36"/>
          <p:cNvSpPr txBox="1">
            <a:spLocks noChangeArrowheads="1"/>
          </p:cNvSpPr>
          <p:nvPr/>
        </p:nvSpPr>
        <p:spPr bwMode="auto">
          <a:xfrm>
            <a:off x="4434884" y="2920243"/>
            <a:ext cx="292066" cy="308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1406" b="0" dirty="0"/>
              <a:t>D</a:t>
            </a:r>
            <a:endParaRPr lang="en-US" sz="2391" b="0" dirty="0"/>
          </a:p>
        </p:txBody>
      </p:sp>
      <p:sp>
        <p:nvSpPr>
          <p:cNvPr id="49" name="Freeform 12"/>
          <p:cNvSpPr>
            <a:spLocks/>
          </p:cNvSpPr>
          <p:nvPr/>
        </p:nvSpPr>
        <p:spPr bwMode="auto">
          <a:xfrm rot="5400000" flipV="1">
            <a:off x="4165571" y="3783873"/>
            <a:ext cx="858579" cy="45719"/>
          </a:xfrm>
          <a:custGeom>
            <a:avLst/>
            <a:gdLst>
              <a:gd name="T0" fmla="*/ 540 w 540"/>
              <a:gd name="T1" fmla="*/ 3 h 3"/>
              <a:gd name="T2" fmla="*/ 0 w 540"/>
              <a:gd name="T3" fmla="*/ 0 h 3"/>
              <a:gd name="T4" fmla="*/ 0 60000 65536"/>
              <a:gd name="T5" fmla="*/ 0 60000 65536"/>
              <a:gd name="T6" fmla="*/ 0 w 540"/>
              <a:gd name="T7" fmla="*/ 0 h 3"/>
              <a:gd name="T8" fmla="*/ 540 w 540"/>
              <a:gd name="T9" fmla="*/ 3 h 3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40" h="3">
                <a:moveTo>
                  <a:pt x="540" y="3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39" tIns="45719" rIns="91439" bIns="45719" anchor="ctr"/>
          <a:lstStyle/>
          <a:p>
            <a:endParaRPr lang="en-US" sz="1406"/>
          </a:p>
        </p:txBody>
      </p:sp>
      <p:sp>
        <p:nvSpPr>
          <p:cNvPr id="50" name="Text Box 27"/>
          <p:cNvSpPr txBox="1">
            <a:spLocks noChangeArrowheads="1"/>
          </p:cNvSpPr>
          <p:nvPr/>
        </p:nvSpPr>
        <p:spPr bwMode="auto">
          <a:xfrm>
            <a:off x="4660236" y="3606043"/>
            <a:ext cx="314508" cy="351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1687" dirty="0"/>
              <a:t>1</a:t>
            </a:r>
            <a:endParaRPr lang="en-US" sz="2531" dirty="0"/>
          </a:p>
        </p:txBody>
      </p:sp>
      <p:sp>
        <p:nvSpPr>
          <p:cNvPr id="51" name="Text Box 27"/>
          <p:cNvSpPr txBox="1">
            <a:spLocks noChangeArrowheads="1"/>
          </p:cNvSpPr>
          <p:nvPr/>
        </p:nvSpPr>
        <p:spPr bwMode="auto">
          <a:xfrm>
            <a:off x="3669636" y="4672843"/>
            <a:ext cx="314508" cy="351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1687" dirty="0"/>
              <a:t>1</a:t>
            </a:r>
            <a:endParaRPr lang="en-US" sz="2531" dirty="0"/>
          </a:p>
        </p:txBody>
      </p:sp>
      <p:sp>
        <p:nvSpPr>
          <p:cNvPr id="52" name="Text Box 27"/>
          <p:cNvSpPr txBox="1">
            <a:spLocks noChangeArrowheads="1"/>
          </p:cNvSpPr>
          <p:nvPr/>
        </p:nvSpPr>
        <p:spPr bwMode="auto">
          <a:xfrm>
            <a:off x="5193636" y="4672843"/>
            <a:ext cx="314508" cy="351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1687" dirty="0"/>
              <a:t>1</a:t>
            </a:r>
            <a:endParaRPr lang="en-US" sz="2531" dirty="0"/>
          </a:p>
        </p:txBody>
      </p:sp>
      <p:sp>
        <p:nvSpPr>
          <p:cNvPr id="53" name="Text Box 27"/>
          <p:cNvSpPr txBox="1">
            <a:spLocks noChangeArrowheads="1"/>
          </p:cNvSpPr>
          <p:nvPr/>
        </p:nvSpPr>
        <p:spPr bwMode="auto">
          <a:xfrm>
            <a:off x="3911990" y="4444243"/>
            <a:ext cx="35458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1</a:t>
            </a:r>
          </a:p>
        </p:txBody>
      </p:sp>
      <p:sp>
        <p:nvSpPr>
          <p:cNvPr id="54" name="Text Box 27"/>
          <p:cNvSpPr txBox="1">
            <a:spLocks noChangeArrowheads="1"/>
          </p:cNvSpPr>
          <p:nvPr/>
        </p:nvSpPr>
        <p:spPr bwMode="auto">
          <a:xfrm>
            <a:off x="4978790" y="4444243"/>
            <a:ext cx="35458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1</a:t>
            </a:r>
          </a:p>
        </p:txBody>
      </p:sp>
      <p:sp>
        <p:nvSpPr>
          <p:cNvPr id="55" name="Text Box 27"/>
          <p:cNvSpPr txBox="1">
            <a:spLocks noChangeArrowheads="1"/>
          </p:cNvSpPr>
          <p:nvPr/>
        </p:nvSpPr>
        <p:spPr bwMode="auto">
          <a:xfrm>
            <a:off x="3963027" y="5277978"/>
            <a:ext cx="35458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2</a:t>
            </a:r>
          </a:p>
        </p:txBody>
      </p:sp>
      <p:sp>
        <p:nvSpPr>
          <p:cNvPr id="56" name="Text Box 27"/>
          <p:cNvSpPr txBox="1">
            <a:spLocks noChangeArrowheads="1"/>
          </p:cNvSpPr>
          <p:nvPr/>
        </p:nvSpPr>
        <p:spPr bwMode="auto">
          <a:xfrm>
            <a:off x="4902590" y="5277978"/>
            <a:ext cx="35458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2</a:t>
            </a:r>
          </a:p>
        </p:txBody>
      </p:sp>
      <p:sp>
        <p:nvSpPr>
          <p:cNvPr id="57" name="Text Box 27"/>
          <p:cNvSpPr txBox="1">
            <a:spLocks noChangeArrowheads="1"/>
          </p:cNvSpPr>
          <p:nvPr/>
        </p:nvSpPr>
        <p:spPr bwMode="auto">
          <a:xfrm>
            <a:off x="4191703" y="3758443"/>
            <a:ext cx="40267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∞</a:t>
            </a:r>
          </a:p>
        </p:txBody>
      </p:sp>
      <p:sp>
        <p:nvSpPr>
          <p:cNvPr id="58" name="Text Box 27"/>
          <p:cNvSpPr txBox="1">
            <a:spLocks noChangeArrowheads="1"/>
          </p:cNvSpPr>
          <p:nvPr/>
        </p:nvSpPr>
        <p:spPr bwMode="auto">
          <a:xfrm>
            <a:off x="3482826" y="4977643"/>
            <a:ext cx="40267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∞</a:t>
            </a:r>
          </a:p>
        </p:txBody>
      </p:sp>
      <p:sp>
        <p:nvSpPr>
          <p:cNvPr id="59" name="Text Box 27"/>
          <p:cNvSpPr txBox="1">
            <a:spLocks noChangeArrowheads="1"/>
          </p:cNvSpPr>
          <p:nvPr/>
        </p:nvSpPr>
        <p:spPr bwMode="auto">
          <a:xfrm>
            <a:off x="5334703" y="4977643"/>
            <a:ext cx="40267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∞</a:t>
            </a:r>
          </a:p>
        </p:txBody>
      </p:sp>
      <p:sp>
        <p:nvSpPr>
          <p:cNvPr id="60" name="Text Box 27"/>
          <p:cNvSpPr txBox="1">
            <a:spLocks noChangeArrowheads="1"/>
          </p:cNvSpPr>
          <p:nvPr/>
        </p:nvSpPr>
        <p:spPr bwMode="auto">
          <a:xfrm>
            <a:off x="4650644" y="3536275"/>
            <a:ext cx="641520" cy="395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1969" dirty="0">
                <a:solidFill>
                  <a:srgbClr val="FF6600"/>
                </a:solidFill>
              </a:rPr>
              <a:t>100</a:t>
            </a:r>
            <a:endParaRPr lang="en-US" sz="2812" dirty="0">
              <a:solidFill>
                <a:srgbClr val="FF6600"/>
              </a:solidFill>
            </a:endParaRPr>
          </a:p>
        </p:txBody>
      </p:sp>
      <p:sp>
        <p:nvSpPr>
          <p:cNvPr id="61" name="Text Box 27"/>
          <p:cNvSpPr txBox="1">
            <a:spLocks noChangeArrowheads="1"/>
          </p:cNvSpPr>
          <p:nvPr/>
        </p:nvSpPr>
        <p:spPr bwMode="auto">
          <a:xfrm>
            <a:off x="3659479" y="4444243"/>
            <a:ext cx="694419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100</a:t>
            </a:r>
          </a:p>
        </p:txBody>
      </p:sp>
      <p:sp>
        <p:nvSpPr>
          <p:cNvPr id="62" name="Text Box 27"/>
          <p:cNvSpPr txBox="1">
            <a:spLocks noChangeArrowheads="1"/>
          </p:cNvSpPr>
          <p:nvPr/>
        </p:nvSpPr>
        <p:spPr bwMode="auto">
          <a:xfrm>
            <a:off x="4942502" y="4444243"/>
            <a:ext cx="694419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100</a:t>
            </a:r>
          </a:p>
        </p:txBody>
      </p:sp>
      <p:sp>
        <p:nvSpPr>
          <p:cNvPr id="63" name="Text Box 27"/>
          <p:cNvSpPr txBox="1">
            <a:spLocks noChangeArrowheads="1"/>
          </p:cNvSpPr>
          <p:nvPr/>
        </p:nvSpPr>
        <p:spPr bwMode="auto">
          <a:xfrm>
            <a:off x="3530990" y="4901443"/>
            <a:ext cx="35458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3</a:t>
            </a:r>
          </a:p>
        </p:txBody>
      </p:sp>
      <p:sp>
        <p:nvSpPr>
          <p:cNvPr id="64" name="Text Box 27"/>
          <p:cNvSpPr txBox="1">
            <a:spLocks noChangeArrowheads="1"/>
          </p:cNvSpPr>
          <p:nvPr/>
        </p:nvSpPr>
        <p:spPr bwMode="auto">
          <a:xfrm>
            <a:off x="3886903" y="5282443"/>
            <a:ext cx="40267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∞</a:t>
            </a:r>
          </a:p>
        </p:txBody>
      </p:sp>
      <p:sp>
        <p:nvSpPr>
          <p:cNvPr id="65" name="Text Box 27"/>
          <p:cNvSpPr txBox="1">
            <a:spLocks noChangeArrowheads="1"/>
          </p:cNvSpPr>
          <p:nvPr/>
        </p:nvSpPr>
        <p:spPr bwMode="auto">
          <a:xfrm>
            <a:off x="4216790" y="3758443"/>
            <a:ext cx="35458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4</a:t>
            </a:r>
          </a:p>
        </p:txBody>
      </p:sp>
      <p:sp>
        <p:nvSpPr>
          <p:cNvPr id="66" name="Text Box 27"/>
          <p:cNvSpPr txBox="1">
            <a:spLocks noChangeArrowheads="1"/>
          </p:cNvSpPr>
          <p:nvPr/>
        </p:nvSpPr>
        <p:spPr bwMode="auto">
          <a:xfrm>
            <a:off x="3810703" y="4444243"/>
            <a:ext cx="40267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∞</a:t>
            </a:r>
          </a:p>
        </p:txBody>
      </p:sp>
      <p:sp>
        <p:nvSpPr>
          <p:cNvPr id="67" name="Text Box 27"/>
          <p:cNvSpPr txBox="1">
            <a:spLocks noChangeArrowheads="1"/>
          </p:cNvSpPr>
          <p:nvPr/>
        </p:nvSpPr>
        <p:spPr bwMode="auto">
          <a:xfrm>
            <a:off x="5029827" y="4439778"/>
            <a:ext cx="35458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4</a:t>
            </a:r>
          </a:p>
        </p:txBody>
      </p:sp>
      <p:sp>
        <p:nvSpPr>
          <p:cNvPr id="69" name="Text Box 27"/>
          <p:cNvSpPr txBox="1">
            <a:spLocks noChangeArrowheads="1"/>
          </p:cNvSpPr>
          <p:nvPr/>
        </p:nvSpPr>
        <p:spPr bwMode="auto">
          <a:xfrm>
            <a:off x="4877427" y="5282443"/>
            <a:ext cx="35458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5</a:t>
            </a:r>
          </a:p>
        </p:txBody>
      </p:sp>
      <p:sp>
        <p:nvSpPr>
          <p:cNvPr id="70" name="Text Box 27"/>
          <p:cNvSpPr txBox="1">
            <a:spLocks noChangeArrowheads="1"/>
          </p:cNvSpPr>
          <p:nvPr/>
        </p:nvSpPr>
        <p:spPr bwMode="auto">
          <a:xfrm>
            <a:off x="3505827" y="4901443"/>
            <a:ext cx="354583" cy="460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ctr"/>
            <a:r>
              <a:rPr lang="en-US" sz="2391" dirty="0">
                <a:solidFill>
                  <a:srgbClr val="3366FF"/>
                </a:solidFill>
                <a:latin typeface="Arial"/>
                <a:cs typeface="Arial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72255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60" grpId="0"/>
      <p:bldP spid="61" grpId="0"/>
      <p:bldP spid="61" grpId="1"/>
      <p:bldP spid="62" grpId="0"/>
      <p:bldP spid="62" grpId="1"/>
      <p:bldP spid="63" grpId="0"/>
      <p:bldP spid="63" grpId="1"/>
      <p:bldP spid="64" grpId="0"/>
      <p:bldP spid="65" grpId="0"/>
      <p:bldP spid="66" grpId="0"/>
      <p:bldP spid="67" grpId="0"/>
      <p:bldP spid="69" grpId="0"/>
      <p:bldP spid="7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Aspects to This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686800" cy="4835525"/>
          </a:xfrm>
        </p:spPr>
        <p:txBody>
          <a:bodyPr/>
          <a:lstStyle/>
          <a:p>
            <a:r>
              <a:rPr lang="en-US" b="1" dirty="0" smtClean="0"/>
              <a:t>Algorithm</a:t>
            </a:r>
            <a:r>
              <a:rPr lang="en-US" dirty="0" smtClean="0"/>
              <a:t>: computing loop-free paths on graph</a:t>
            </a:r>
          </a:p>
          <a:p>
            <a:pPr lvl="1"/>
            <a:r>
              <a:rPr lang="en-US" dirty="0" smtClean="0"/>
              <a:t>Straightforward to compute lowest-cost paths (next slide)</a:t>
            </a:r>
          </a:p>
          <a:p>
            <a:pPr lvl="1"/>
            <a:r>
              <a:rPr lang="en-US" dirty="0" smtClean="0"/>
              <a:t>Will cover </a:t>
            </a:r>
            <a:r>
              <a:rPr lang="en-US" dirty="0" err="1" smtClean="0"/>
              <a:t>Dijkstra’s</a:t>
            </a:r>
            <a:r>
              <a:rPr lang="en-US" dirty="0" smtClean="0"/>
              <a:t> algorithm in section (tweak on BFS)</a:t>
            </a:r>
          </a:p>
          <a:p>
            <a:pPr lvl="2"/>
            <a:r>
              <a:rPr lang="en-US" dirty="0" smtClean="0"/>
              <a:t>As a way of doing shortest path computation</a:t>
            </a:r>
          </a:p>
          <a:p>
            <a:pPr lvl="2"/>
            <a:endParaRPr lang="en-US" dirty="0"/>
          </a:p>
          <a:p>
            <a:r>
              <a:rPr lang="en-US" b="1" dirty="0" smtClean="0"/>
              <a:t>Protocol: </a:t>
            </a:r>
          </a:p>
          <a:p>
            <a:pPr lvl="1"/>
            <a:r>
              <a:rPr lang="en-US" dirty="0" smtClean="0"/>
              <a:t>Creating global view</a:t>
            </a:r>
          </a:p>
          <a:p>
            <a:pPr lvl="1"/>
            <a:r>
              <a:rPr lang="en-US" dirty="0" smtClean="0"/>
              <a:t>Running route computation</a:t>
            </a:r>
          </a:p>
          <a:p>
            <a:pPr lvl="1"/>
            <a:r>
              <a:rPr lang="en-US" dirty="0" smtClean="0"/>
              <a:t>Disseminating the route computation (if necessary)</a:t>
            </a:r>
          </a:p>
          <a:p>
            <a:pPr lvl="1"/>
            <a:endParaRPr lang="en-US" dirty="0"/>
          </a:p>
          <a:p>
            <a:r>
              <a:rPr lang="en-US" dirty="0" smtClean="0"/>
              <a:t>Let’s start with the algorithm…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7729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Distance-Vector protocols can converge slowly</a:t>
            </a:r>
          </a:p>
          <a:p>
            <a:pPr lvl="1"/>
            <a:r>
              <a:rPr lang="en-US" dirty="0" smtClean="0"/>
              <a:t>While these corner cases are rare…</a:t>
            </a:r>
          </a:p>
          <a:p>
            <a:pPr lvl="1"/>
            <a:r>
              <a:rPr lang="en-US" dirty="0" smtClean="0"/>
              <a:t>..the resulting convergence delays can be significant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80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2110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Complete Version of 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686800" cy="4835525"/>
          </a:xfrm>
        </p:spPr>
        <p:txBody>
          <a:bodyPr/>
          <a:lstStyle/>
          <a:p>
            <a:r>
              <a:rPr lang="en-US" dirty="0" smtClean="0"/>
              <a:t>Send distance vector based on timers:</a:t>
            </a:r>
          </a:p>
          <a:p>
            <a:pPr lvl="1"/>
            <a:r>
              <a:rPr lang="en-US" dirty="0" smtClean="0"/>
              <a:t>Every so often, send complete DV to your </a:t>
            </a:r>
            <a:r>
              <a:rPr lang="en-US" dirty="0" err="1" smtClean="0"/>
              <a:t>nbrs</a:t>
            </a:r>
            <a:endParaRPr lang="en-US" dirty="0" smtClean="0"/>
          </a:p>
          <a:p>
            <a:pPr lvl="1"/>
            <a:r>
              <a:rPr lang="en-US" dirty="0" smtClean="0"/>
              <a:t>Follow “split horizon” rule:</a:t>
            </a:r>
          </a:p>
          <a:p>
            <a:pPr lvl="2"/>
            <a:r>
              <a:rPr lang="en-US" dirty="0" smtClean="0"/>
              <a:t>If use </a:t>
            </a:r>
            <a:r>
              <a:rPr lang="en-US" dirty="0" err="1" smtClean="0"/>
              <a:t>nbr</a:t>
            </a:r>
            <a:r>
              <a:rPr lang="en-US" dirty="0" smtClean="0"/>
              <a:t> for path to x, don’t send a routing entry for x to that </a:t>
            </a:r>
            <a:r>
              <a:rPr lang="en-US" dirty="0" err="1" smtClean="0"/>
              <a:t>nbr</a:t>
            </a:r>
            <a:endParaRPr lang="en-US" dirty="0" smtClean="0"/>
          </a:p>
          <a:p>
            <a:pPr lvl="2"/>
            <a:endParaRPr lang="en-US" dirty="0"/>
          </a:p>
          <a:p>
            <a:r>
              <a:rPr lang="en-US" dirty="0" smtClean="0"/>
              <a:t>When any values in your DV change, send updates</a:t>
            </a:r>
          </a:p>
          <a:p>
            <a:pPr lvl="1"/>
            <a:r>
              <a:rPr lang="en-US" dirty="0" smtClean="0"/>
              <a:t>Only send elements that changed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Special cases:</a:t>
            </a:r>
          </a:p>
          <a:p>
            <a:pPr lvl="1"/>
            <a:r>
              <a:rPr lang="en-US" b="1" dirty="0" smtClean="0"/>
              <a:t>Poisoning a route</a:t>
            </a:r>
            <a:r>
              <a:rPr lang="en-US" dirty="0" smtClean="0"/>
              <a:t>: send ∞ when no longer have path</a:t>
            </a:r>
          </a:p>
          <a:p>
            <a:pPr lvl="1"/>
            <a:r>
              <a:rPr lang="en-US" b="1" dirty="0" smtClean="0"/>
              <a:t>Poison reverse</a:t>
            </a:r>
            <a:r>
              <a:rPr lang="en-US" dirty="0" smtClean="0"/>
              <a:t>: send </a:t>
            </a:r>
            <a:r>
              <a:rPr lang="en-US" dirty="0"/>
              <a:t>∞ </a:t>
            </a:r>
            <a:r>
              <a:rPr lang="en-US" dirty="0" smtClean="0"/>
              <a:t>to </a:t>
            </a:r>
            <a:r>
              <a:rPr lang="en-US" dirty="0" err="1" smtClean="0"/>
              <a:t>nbr</a:t>
            </a:r>
            <a:r>
              <a:rPr lang="en-US" dirty="0" smtClean="0"/>
              <a:t> you go through for path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81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8334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7" name="Shape 3047"/>
          <p:cNvSpPr/>
          <p:nvPr/>
        </p:nvSpPr>
        <p:spPr>
          <a:xfrm>
            <a:off x="2107403" y="3821276"/>
            <a:ext cx="486517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48" name="Shape 3048"/>
          <p:cNvSpPr/>
          <p:nvPr/>
        </p:nvSpPr>
        <p:spPr>
          <a:xfrm>
            <a:off x="4654379" y="2812098"/>
            <a:ext cx="2320587" cy="8234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049" name="Shape 3049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919191"/>
                </a:solidFill>
              </a:rPr>
              <a:t>82</a:t>
            </a:fld>
            <a:endParaRPr>
              <a:solidFill>
                <a:srgbClr val="919191"/>
              </a:solidFill>
            </a:endParaRPr>
          </a:p>
        </p:txBody>
      </p:sp>
      <p:sp>
        <p:nvSpPr>
          <p:cNvPr id="3050" name="Shape 3050"/>
          <p:cNvSpPr/>
          <p:nvPr/>
        </p:nvSpPr>
        <p:spPr>
          <a:xfrm>
            <a:off x="163413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x</a:t>
            </a:r>
          </a:p>
        </p:txBody>
      </p:sp>
      <p:sp>
        <p:nvSpPr>
          <p:cNvPr id="3051" name="Shape 3051"/>
          <p:cNvSpPr/>
          <p:nvPr/>
        </p:nvSpPr>
        <p:spPr>
          <a:xfrm>
            <a:off x="6768703" y="3429000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z</a:t>
            </a:r>
          </a:p>
        </p:txBody>
      </p:sp>
      <p:sp>
        <p:nvSpPr>
          <p:cNvPr id="3052" name="Shape 3052"/>
          <p:cNvSpPr/>
          <p:nvPr/>
        </p:nvSpPr>
        <p:spPr>
          <a:xfrm>
            <a:off x="4241602" y="2500313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y</a:t>
            </a:r>
          </a:p>
        </p:txBody>
      </p:sp>
      <p:sp>
        <p:nvSpPr>
          <p:cNvPr id="3053" name="Shape 3053"/>
          <p:cNvSpPr/>
          <p:nvPr/>
        </p:nvSpPr>
        <p:spPr>
          <a:xfrm>
            <a:off x="4375547" y="3290738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7</a:t>
            </a:r>
          </a:p>
        </p:txBody>
      </p:sp>
      <p:sp>
        <p:nvSpPr>
          <p:cNvPr id="3054" name="Shape 3054"/>
          <p:cNvSpPr/>
          <p:nvPr/>
        </p:nvSpPr>
        <p:spPr>
          <a:xfrm>
            <a:off x="5822156" y="266119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3055" name="Shape 3055"/>
          <p:cNvSpPr/>
          <p:nvPr/>
        </p:nvSpPr>
        <p:spPr>
          <a:xfrm>
            <a:off x="4705945" y="1366242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056" name="Shape 3056"/>
          <p:cNvSpPr/>
          <p:nvPr/>
        </p:nvSpPr>
        <p:spPr>
          <a:xfrm>
            <a:off x="5098852" y="1366242"/>
            <a:ext cx="133945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057" name="Shape 3057"/>
          <p:cNvSpPr/>
          <p:nvPr/>
        </p:nvSpPr>
        <p:spPr>
          <a:xfrm>
            <a:off x="3455789" y="535781"/>
            <a:ext cx="2107406" cy="1625203"/>
          </a:xfrm>
          <a:prstGeom prst="rect">
            <a:avLst/>
          </a:prstGeom>
          <a:ln w="635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93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058" name="Shape 3058"/>
          <p:cNvSpPr/>
          <p:nvPr/>
        </p:nvSpPr>
        <p:spPr>
          <a:xfrm>
            <a:off x="4313039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x</a:t>
            </a:r>
          </a:p>
        </p:txBody>
      </p:sp>
      <p:sp>
        <p:nvSpPr>
          <p:cNvPr id="3059" name="Shape 3059"/>
          <p:cNvSpPr/>
          <p:nvPr/>
        </p:nvSpPr>
        <p:spPr>
          <a:xfrm flipV="1">
            <a:off x="3518294" y="994341"/>
            <a:ext cx="1958034" cy="655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60" name="Shape 3060"/>
          <p:cNvSpPr/>
          <p:nvPr/>
        </p:nvSpPr>
        <p:spPr>
          <a:xfrm flipV="1">
            <a:off x="4091840" y="633926"/>
            <a:ext cx="691" cy="1439101"/>
          </a:xfrm>
          <a:prstGeom prst="line">
            <a:avLst/>
          </a:prstGeom>
          <a:ln w="38100">
            <a:solidFill>
              <a:srgbClr val="FF9300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061" name="Shape 3061"/>
          <p:cNvSpPr/>
          <p:nvPr/>
        </p:nvSpPr>
        <p:spPr>
          <a:xfrm>
            <a:off x="3687961" y="1330523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062" name="Shape 3062"/>
          <p:cNvSpPr/>
          <p:nvPr/>
        </p:nvSpPr>
        <p:spPr>
          <a:xfrm>
            <a:off x="4688086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y</a:t>
            </a:r>
          </a:p>
        </p:txBody>
      </p:sp>
      <p:sp>
        <p:nvSpPr>
          <p:cNvPr id="3063" name="Shape 3063"/>
          <p:cNvSpPr/>
          <p:nvPr/>
        </p:nvSpPr>
        <p:spPr>
          <a:xfrm>
            <a:off x="5080992" y="553641"/>
            <a:ext cx="267891" cy="419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064" name="Shape 3064"/>
          <p:cNvSpPr/>
          <p:nvPr/>
        </p:nvSpPr>
        <p:spPr>
          <a:xfrm>
            <a:off x="3687961" y="1660922"/>
            <a:ext cx="241102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FF93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z</a:t>
            </a:r>
          </a:p>
        </p:txBody>
      </p:sp>
      <p:sp>
        <p:nvSpPr>
          <p:cNvPr id="3065" name="Shape 3065"/>
          <p:cNvSpPr/>
          <p:nvPr/>
        </p:nvSpPr>
        <p:spPr>
          <a:xfrm>
            <a:off x="4697016" y="1705570"/>
            <a:ext cx="169664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1</a:t>
            </a:r>
          </a:p>
        </p:txBody>
      </p:sp>
      <p:sp>
        <p:nvSpPr>
          <p:cNvPr id="3066" name="Shape 3066"/>
          <p:cNvSpPr/>
          <p:nvPr/>
        </p:nvSpPr>
        <p:spPr>
          <a:xfrm>
            <a:off x="5072062" y="1705570"/>
            <a:ext cx="214313" cy="464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3600">
                <a:solidFill>
                  <a:srgbClr val="008F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/>
              <a:t>0</a:t>
            </a:r>
          </a:p>
        </p:txBody>
      </p:sp>
      <p:sp>
        <p:nvSpPr>
          <p:cNvPr id="3082" name="Shape 3082"/>
          <p:cNvSpPr/>
          <p:nvPr/>
        </p:nvSpPr>
        <p:spPr>
          <a:xfrm>
            <a:off x="2249816" y="2928896"/>
            <a:ext cx="4494121" cy="76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21" extrusionOk="0">
                <a:moveTo>
                  <a:pt x="21600" y="21038"/>
                </a:moveTo>
                <a:cubicBezTo>
                  <a:pt x="21600" y="21038"/>
                  <a:pt x="13263" y="-179"/>
                  <a:pt x="10818" y="1"/>
                </a:cubicBezTo>
                <a:cubicBezTo>
                  <a:pt x="8512" y="171"/>
                  <a:pt x="0" y="21421"/>
                  <a:pt x="0" y="21421"/>
                </a:cubicBezTo>
              </a:path>
            </a:pathLst>
          </a:custGeom>
          <a:ln w="63500">
            <a:solidFill>
              <a:srgbClr val="942193"/>
            </a:solidFill>
            <a:miter lim="400000"/>
            <a:tailEnd type="stealth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3083" name="Shape 3083"/>
          <p:cNvSpPr/>
          <p:nvPr/>
        </p:nvSpPr>
        <p:spPr>
          <a:xfrm>
            <a:off x="4179094" y="1651992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 dirty="0"/>
              <a:t>∞</a:t>
            </a:r>
          </a:p>
        </p:txBody>
      </p:sp>
      <p:sp>
        <p:nvSpPr>
          <p:cNvPr id="3084" name="Shape 3084"/>
          <p:cNvSpPr/>
          <p:nvPr/>
        </p:nvSpPr>
        <p:spPr>
          <a:xfrm>
            <a:off x="687586" y="1706942"/>
            <a:ext cx="266997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531" dirty="0"/>
              <a:t>P</a:t>
            </a:r>
            <a:r>
              <a:rPr sz="2531" dirty="0" smtClean="0"/>
              <a:t>oisoned </a:t>
            </a:r>
            <a:r>
              <a:rPr sz="2531" dirty="0"/>
              <a:t>reverse</a:t>
            </a:r>
          </a:p>
        </p:txBody>
      </p:sp>
      <p:sp>
        <p:nvSpPr>
          <p:cNvPr id="3085" name="Shape 3085"/>
          <p:cNvSpPr/>
          <p:nvPr/>
        </p:nvSpPr>
        <p:spPr>
          <a:xfrm>
            <a:off x="4170164" y="1357313"/>
            <a:ext cx="437555" cy="48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algn="l">
              <a:defRPr sz="4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34" dirty="0"/>
              <a:t>∞</a:t>
            </a:r>
          </a:p>
        </p:txBody>
      </p:sp>
      <p:sp>
        <p:nvSpPr>
          <p:cNvPr id="43" name="Shape 3084"/>
          <p:cNvSpPr/>
          <p:nvPr/>
        </p:nvSpPr>
        <p:spPr>
          <a:xfrm>
            <a:off x="687586" y="1335011"/>
            <a:ext cx="266997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531" i="1" dirty="0" smtClean="0">
                <a:solidFill>
                  <a:srgbClr val="FF0000"/>
                </a:solidFill>
              </a:rPr>
              <a:t>P</a:t>
            </a:r>
            <a:r>
              <a:rPr sz="2531" i="1" dirty="0" smtClean="0">
                <a:solidFill>
                  <a:srgbClr val="FF0000"/>
                </a:solidFill>
              </a:rPr>
              <a:t>oison</a:t>
            </a:r>
            <a:r>
              <a:rPr lang="en-US" sz="2531" i="1" dirty="0" smtClean="0">
                <a:solidFill>
                  <a:srgbClr val="FF0000"/>
                </a:solidFill>
              </a:rPr>
              <a:t>ing route</a:t>
            </a:r>
            <a:endParaRPr sz="2531" i="1" dirty="0">
              <a:solidFill>
                <a:srgbClr val="FF0000"/>
              </a:solidFill>
            </a:endParaRPr>
          </a:p>
        </p:txBody>
      </p:sp>
      <p:sp>
        <p:nvSpPr>
          <p:cNvPr id="28" name="Shape 2991"/>
          <p:cNvSpPr/>
          <p:nvPr/>
        </p:nvSpPr>
        <p:spPr>
          <a:xfrm>
            <a:off x="0" y="4793762"/>
            <a:ext cx="9144000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2800" dirty="0" smtClean="0"/>
              <a:t>Why might you resend these “poison” updates?</a:t>
            </a:r>
          </a:p>
        </p:txBody>
      </p:sp>
    </p:spTree>
    <p:extLst>
      <p:ext uri="{BB962C8B-B14F-4D97-AF65-F5344CB8AC3E}">
        <p14:creationId xmlns:p14="http://schemas.microsoft.com/office/powerpoint/2010/main" val="10657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 advAuto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LS:</a:t>
            </a:r>
          </a:p>
          <a:p>
            <a:pPr lvl="1"/>
            <a:r>
              <a:rPr lang="en-US" dirty="0" smtClean="0"/>
              <a:t>Global flood: each router’s link-state (# ports)</a:t>
            </a:r>
          </a:p>
          <a:p>
            <a:pPr lvl="1"/>
            <a:r>
              <a:rPr lang="en-US" dirty="0" smtClean="0"/>
              <a:t>Send it once per link event, or periodically</a:t>
            </a:r>
          </a:p>
          <a:p>
            <a:pPr lvl="8"/>
            <a:endParaRPr lang="en-US" dirty="0"/>
          </a:p>
          <a:p>
            <a:r>
              <a:rPr lang="en-US" dirty="0" smtClean="0"/>
              <a:t>DV:</a:t>
            </a:r>
          </a:p>
          <a:p>
            <a:pPr lvl="1"/>
            <a:r>
              <a:rPr lang="en-US" dirty="0" smtClean="0"/>
              <a:t>Send longer vector (# </a:t>
            </a:r>
            <a:r>
              <a:rPr lang="en-US" dirty="0" err="1" smtClean="0"/>
              <a:t>dest</a:t>
            </a:r>
            <a:r>
              <a:rPr lang="en-US" dirty="0" smtClean="0"/>
              <a:t>) just to </a:t>
            </a:r>
            <a:r>
              <a:rPr lang="en-US" dirty="0" err="1" smtClean="0"/>
              <a:t>nbrs</a:t>
            </a:r>
            <a:endParaRPr lang="en-US" dirty="0" smtClean="0"/>
          </a:p>
          <a:p>
            <a:pPr lvl="2"/>
            <a:r>
              <a:rPr lang="en-US" dirty="0" smtClean="0"/>
              <a:t>But might end up triggering their updates</a:t>
            </a:r>
          </a:p>
          <a:p>
            <a:pPr lvl="1"/>
            <a:r>
              <a:rPr lang="en-US" dirty="0" smtClean="0"/>
              <a:t>Send it every time DV changes (which can be often)</a:t>
            </a:r>
          </a:p>
          <a:p>
            <a:pPr lvl="8"/>
            <a:endParaRPr lang="en-US" dirty="0"/>
          </a:p>
          <a:p>
            <a:r>
              <a:rPr lang="en-US" dirty="0" smtClean="0"/>
              <a:t>Tradeoff:</a:t>
            </a:r>
          </a:p>
          <a:p>
            <a:pPr lvl="1"/>
            <a:r>
              <a:rPr lang="en-US" dirty="0" smtClean="0"/>
              <a:t>LS: Send it everywhere and be done in predictable time</a:t>
            </a:r>
          </a:p>
          <a:p>
            <a:pPr lvl="1"/>
            <a:r>
              <a:rPr lang="en-US" dirty="0" smtClean="0"/>
              <a:t>DV: Send locally, and perhaps iterate until convergence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83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484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happens when routers lie?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router claims a 1-hop path to everywhere?</a:t>
            </a:r>
          </a:p>
          <a:p>
            <a:pPr lvl="1"/>
            <a:r>
              <a:rPr lang="en-US" dirty="0" smtClean="0"/>
              <a:t>All traffic from nearby routers gets sent there</a:t>
            </a:r>
          </a:p>
          <a:p>
            <a:pPr lvl="4"/>
            <a:endParaRPr lang="en-US" dirty="0"/>
          </a:p>
          <a:p>
            <a:r>
              <a:rPr lang="en-US" dirty="0" smtClean="0"/>
              <a:t>How can you tell if they are lying?</a:t>
            </a:r>
          </a:p>
          <a:p>
            <a:pPr lvl="1"/>
            <a:r>
              <a:rPr lang="en-US" dirty="0" smtClean="0"/>
              <a:t>You can’t in DV/PV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n LS both ends of link send updates</a:t>
            </a:r>
          </a:p>
          <a:p>
            <a:pPr lvl="4"/>
            <a:endParaRPr lang="en-US" dirty="0"/>
          </a:p>
          <a:p>
            <a:r>
              <a:rPr lang="en-US" dirty="0" smtClean="0"/>
              <a:t>Can this happen in real life?</a:t>
            </a:r>
          </a:p>
          <a:p>
            <a:pPr lvl="1"/>
            <a:r>
              <a:rPr lang="en-US" dirty="0" smtClean="0"/>
              <a:t>It has, several times….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BEC54F-98B7-0A42-9A23-569989152DDB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271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Path-Vector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8991600" cy="4835525"/>
          </a:xfrm>
        </p:spPr>
        <p:txBody>
          <a:bodyPr/>
          <a:lstStyle/>
          <a:p>
            <a:r>
              <a:rPr lang="en-US" dirty="0" smtClean="0"/>
              <a:t>When advertise to neighbors, send them your paths</a:t>
            </a:r>
          </a:p>
          <a:p>
            <a:pPr lvl="1"/>
            <a:r>
              <a:rPr lang="en-US" b="1" i="1" dirty="0" smtClean="0"/>
              <a:t>Why might this be useful?</a:t>
            </a:r>
          </a:p>
          <a:p>
            <a:endParaRPr lang="en-US" dirty="0"/>
          </a:p>
          <a:p>
            <a:r>
              <a:rPr lang="en-US" dirty="0" smtClean="0"/>
              <a:t>This prevents loops, even when not minimizing metric</a:t>
            </a:r>
          </a:p>
          <a:p>
            <a:pPr lvl="1"/>
            <a:r>
              <a:rPr lang="en-US" dirty="0" smtClean="0"/>
              <a:t>Loop prevention is now separate from routing goal</a:t>
            </a:r>
          </a:p>
          <a:p>
            <a:pPr lvl="1"/>
            <a:endParaRPr lang="en-US" dirty="0"/>
          </a:p>
          <a:p>
            <a:r>
              <a:rPr lang="en-US" dirty="0" smtClean="0"/>
              <a:t>What goals might this accommodate?</a:t>
            </a:r>
          </a:p>
          <a:p>
            <a:pPr lvl="1"/>
            <a:r>
              <a:rPr lang="en-US" dirty="0" smtClean="0"/>
              <a:t>Maximizing capacity</a:t>
            </a:r>
          </a:p>
          <a:p>
            <a:pPr lvl="1"/>
            <a:r>
              <a:rPr lang="en-US" dirty="0" smtClean="0"/>
              <a:t>Policy choices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85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67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Might Go Wrong with PV?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en-US" dirty="0" smtClean="0"/>
              <a:t>very router can make its own decisions about:</a:t>
            </a:r>
          </a:p>
          <a:p>
            <a:pPr lvl="1"/>
            <a:r>
              <a:rPr lang="en-US" dirty="0" smtClean="0"/>
              <a:t>Which of its </a:t>
            </a:r>
            <a:r>
              <a:rPr lang="en-US" dirty="0" err="1" smtClean="0"/>
              <a:t>nbrs</a:t>
            </a:r>
            <a:r>
              <a:rPr lang="en-US" dirty="0" smtClean="0"/>
              <a:t> paths to use (if any)</a:t>
            </a:r>
          </a:p>
          <a:p>
            <a:pPr lvl="1"/>
            <a:r>
              <a:rPr lang="en-US" dirty="0" smtClean="0"/>
              <a:t>Which of its paths to tell each </a:t>
            </a:r>
            <a:r>
              <a:rPr lang="en-US" dirty="0" err="1" smtClean="0"/>
              <a:t>nbr</a:t>
            </a:r>
            <a:r>
              <a:rPr lang="en-US" dirty="0" smtClean="0"/>
              <a:t> (if any)</a:t>
            </a:r>
          </a:p>
          <a:p>
            <a:pPr lvl="1"/>
            <a:endParaRPr lang="en-US" dirty="0"/>
          </a:p>
          <a:p>
            <a:r>
              <a:rPr lang="en-US" dirty="0" smtClean="0"/>
              <a:t>What could go wrong with such an algorithm?</a:t>
            </a:r>
          </a:p>
          <a:p>
            <a:endParaRPr lang="en-US" dirty="0"/>
          </a:p>
          <a:p>
            <a:r>
              <a:rPr lang="en-US" dirty="0" smtClean="0"/>
              <a:t>Go talk to your friends for a few minutes</a:t>
            </a:r>
          </a:p>
          <a:p>
            <a:pPr lvl="1"/>
            <a:r>
              <a:rPr lang="en-US" dirty="0" smtClean="0"/>
              <a:t>Then I’ll ask for volunteers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86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4501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Lack of connectivity:</a:t>
            </a:r>
          </a:p>
          <a:p>
            <a:pPr lvl="1"/>
            <a:r>
              <a:rPr lang="en-US" dirty="0" smtClean="0"/>
              <a:t>If Berkeley refuses to use routes from Stanford, might not be able to reach some places in the Internet.</a:t>
            </a:r>
          </a:p>
          <a:p>
            <a:pPr lvl="1"/>
            <a:endParaRPr lang="en-US" dirty="0"/>
          </a:p>
          <a:p>
            <a:r>
              <a:rPr lang="en-US" dirty="0" smtClean="0"/>
              <a:t>Lack of convergence:</a:t>
            </a:r>
          </a:p>
          <a:p>
            <a:pPr lvl="1"/>
            <a:r>
              <a:rPr lang="en-US" dirty="0" smtClean="0"/>
              <a:t>The routing algorithm is not guaranteed to converge.</a:t>
            </a:r>
          </a:p>
          <a:p>
            <a:pPr lvl="1"/>
            <a:r>
              <a:rPr lang="en-US" dirty="0" smtClean="0"/>
              <a:t>Will discuss this when we get to </a:t>
            </a:r>
            <a:r>
              <a:rPr lang="en-US" dirty="0" err="1" smtClean="0"/>
              <a:t>interdomain</a:t>
            </a:r>
            <a:r>
              <a:rPr lang="en-US" dirty="0" smtClean="0"/>
              <a:t> routing…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EA10F-1B2C-564A-8529-6A1B9B53CF72}" type="slidenum">
              <a:rPr lang="en-US" altLang="en-US" smtClean="0"/>
              <a:pPr>
                <a:defRPr/>
              </a:pPr>
              <a:t>87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578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…of routing.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7D9B67-AD95-4B46-A0DA-F2AED6E84BCE}" type="slidenum">
              <a:rPr lang="en-US" altLang="en-US" smtClean="0"/>
              <a:pPr>
                <a:defRPr/>
              </a:pPr>
              <a:t>88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136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/>
          <p:nvPr/>
        </p:nvSpPr>
        <p:spPr>
          <a:xfrm flipH="1">
            <a:off x="3651001" y="4521371"/>
            <a:ext cx="1456957" cy="74670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79" name="Shape 679"/>
          <p:cNvSpPr/>
          <p:nvPr/>
        </p:nvSpPr>
        <p:spPr>
          <a:xfrm flipH="1">
            <a:off x="5241777" y="4617585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0" name="Shape 680"/>
          <p:cNvSpPr/>
          <p:nvPr/>
        </p:nvSpPr>
        <p:spPr>
          <a:xfrm>
            <a:off x="7232971" y="4634061"/>
            <a:ext cx="1352911" cy="688733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Least-Cost Paths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81" name="Shape 68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919191"/>
                </a:solidFill>
              </a:rPr>
              <a:t>9</a:t>
            </a:fld>
            <a:endParaRPr sz="1000" dirty="0">
              <a:solidFill>
                <a:srgbClr val="919191"/>
              </a:solidFill>
            </a:endParaRPr>
          </a:p>
        </p:txBody>
      </p:sp>
      <p:sp>
        <p:nvSpPr>
          <p:cNvPr id="682" name="Shape 682"/>
          <p:cNvSpPr/>
          <p:nvPr/>
        </p:nvSpPr>
        <p:spPr>
          <a:xfrm>
            <a:off x="4129087" y="449579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683" name="Shape 683"/>
          <p:cNvSpPr/>
          <p:nvPr/>
        </p:nvSpPr>
        <p:spPr>
          <a:xfrm>
            <a:off x="4129087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84" name="Shape 684"/>
          <p:cNvSpPr/>
          <p:nvPr/>
        </p:nvSpPr>
        <p:spPr>
          <a:xfrm>
            <a:off x="6084689" y="3982342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685" name="Shape 685"/>
          <p:cNvSpPr/>
          <p:nvPr/>
        </p:nvSpPr>
        <p:spPr>
          <a:xfrm flipV="1">
            <a:off x="7249070" y="5470810"/>
            <a:ext cx="1302225" cy="66042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6" name="Shape 686"/>
          <p:cNvSpPr/>
          <p:nvPr/>
        </p:nvSpPr>
        <p:spPr>
          <a:xfrm>
            <a:off x="3727485" y="5571678"/>
            <a:ext cx="1332177" cy="57565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87" name="Shape 687"/>
          <p:cNvSpPr/>
          <p:nvPr/>
        </p:nvSpPr>
        <p:spPr>
          <a:xfrm>
            <a:off x="8379619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z</a:t>
            </a:r>
          </a:p>
        </p:txBody>
      </p:sp>
      <p:sp>
        <p:nvSpPr>
          <p:cNvPr id="688" name="Shape 688"/>
          <p:cNvSpPr/>
          <p:nvPr/>
        </p:nvSpPr>
        <p:spPr>
          <a:xfrm>
            <a:off x="5281017" y="508069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2</a:t>
            </a:r>
          </a:p>
        </p:txBody>
      </p:sp>
      <p:sp>
        <p:nvSpPr>
          <p:cNvPr id="689" name="Shape 689"/>
          <p:cNvSpPr/>
          <p:nvPr/>
        </p:nvSpPr>
        <p:spPr>
          <a:xfrm>
            <a:off x="6084689" y="6179045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690" name="Shape 690"/>
          <p:cNvSpPr/>
          <p:nvPr/>
        </p:nvSpPr>
        <p:spPr>
          <a:xfrm flipH="1" flipV="1">
            <a:off x="5441750" y="4488097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1" name="Shape 691"/>
          <p:cNvSpPr/>
          <p:nvPr/>
        </p:nvSpPr>
        <p:spPr>
          <a:xfrm flipH="1" flipV="1">
            <a:off x="5459611" y="6203975"/>
            <a:ext cx="1372658" cy="1078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2" name="Shape 692"/>
          <p:cNvSpPr/>
          <p:nvPr/>
        </p:nvSpPr>
        <p:spPr>
          <a:xfrm flipH="1">
            <a:off x="7035176" y="4687639"/>
            <a:ext cx="1" cy="152936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3" name="Shape 693"/>
          <p:cNvSpPr/>
          <p:nvPr/>
        </p:nvSpPr>
        <p:spPr>
          <a:xfrm>
            <a:off x="4977408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v</a:t>
            </a:r>
          </a:p>
        </p:txBody>
      </p:sp>
      <p:sp>
        <p:nvSpPr>
          <p:cNvPr id="694" name="Shape 694"/>
          <p:cNvSpPr/>
          <p:nvPr/>
        </p:nvSpPr>
        <p:spPr>
          <a:xfrm>
            <a:off x="6772275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y</a:t>
            </a:r>
          </a:p>
        </p:txBody>
      </p:sp>
      <p:sp>
        <p:nvSpPr>
          <p:cNvPr id="695" name="Shape 695"/>
          <p:cNvSpPr/>
          <p:nvPr/>
        </p:nvSpPr>
        <p:spPr>
          <a:xfrm flipH="1">
            <a:off x="5365534" y="4579849"/>
            <a:ext cx="1538172" cy="156748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96" name="Shape 696"/>
          <p:cNvSpPr/>
          <p:nvPr/>
        </p:nvSpPr>
        <p:spPr>
          <a:xfrm>
            <a:off x="4977408" y="5982444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x</a:t>
            </a:r>
          </a:p>
        </p:txBody>
      </p:sp>
      <p:sp>
        <p:nvSpPr>
          <p:cNvPr id="697" name="Shape 697"/>
          <p:cNvSpPr/>
          <p:nvPr/>
        </p:nvSpPr>
        <p:spPr>
          <a:xfrm>
            <a:off x="6173986" y="5187850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3</a:t>
            </a:r>
          </a:p>
        </p:txBody>
      </p:sp>
      <p:sp>
        <p:nvSpPr>
          <p:cNvPr id="698" name="Shape 698"/>
          <p:cNvSpPr/>
          <p:nvPr/>
        </p:nvSpPr>
        <p:spPr>
          <a:xfrm>
            <a:off x="7959923" y="4500264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2</a:t>
            </a:r>
            <a:endParaRPr sz="2953" dirty="0"/>
          </a:p>
        </p:txBody>
      </p:sp>
      <p:sp>
        <p:nvSpPr>
          <p:cNvPr id="699" name="Shape 699"/>
          <p:cNvSpPr/>
          <p:nvPr/>
        </p:nvSpPr>
        <p:spPr>
          <a:xfrm>
            <a:off x="7075884" y="5098553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1</a:t>
            </a:r>
          </a:p>
        </p:txBody>
      </p:sp>
      <p:sp>
        <p:nvSpPr>
          <p:cNvPr id="700" name="Shape 700"/>
          <p:cNvSpPr/>
          <p:nvPr/>
        </p:nvSpPr>
        <p:spPr>
          <a:xfrm>
            <a:off x="7897415" y="5732561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953" dirty="0"/>
              <a:t>5</a:t>
            </a:r>
            <a:endParaRPr sz="2953" dirty="0"/>
          </a:p>
        </p:txBody>
      </p:sp>
      <p:sp>
        <p:nvSpPr>
          <p:cNvPr id="701" name="Shape 701"/>
          <p:cNvSpPr/>
          <p:nvPr/>
        </p:nvSpPr>
        <p:spPr>
          <a:xfrm>
            <a:off x="3490929" y="3680773"/>
            <a:ext cx="3461198" cy="1468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943" extrusionOk="0">
                <a:moveTo>
                  <a:pt x="0" y="19943"/>
                </a:moveTo>
                <a:cubicBezTo>
                  <a:pt x="0" y="19943"/>
                  <a:pt x="7486" y="1814"/>
                  <a:pt x="9555" y="265"/>
                </a:cubicBezTo>
                <a:cubicBezTo>
                  <a:pt x="12123" y="-1657"/>
                  <a:pt x="21600" y="7478"/>
                  <a:pt x="21600" y="7478"/>
                </a:cubicBezTo>
              </a:path>
            </a:pathLst>
          </a:cu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1406"/>
          </a:p>
        </p:txBody>
      </p:sp>
      <p:sp>
        <p:nvSpPr>
          <p:cNvPr id="702" name="Shape 702"/>
          <p:cNvSpPr/>
          <p:nvPr/>
        </p:nvSpPr>
        <p:spPr>
          <a:xfrm>
            <a:off x="3245048" y="5116265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FF0000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u</a:t>
            </a:r>
          </a:p>
        </p:txBody>
      </p:sp>
      <p:sp>
        <p:nvSpPr>
          <p:cNvPr id="703" name="Shape 703"/>
          <p:cNvSpPr/>
          <p:nvPr/>
        </p:nvSpPr>
        <p:spPr>
          <a:xfrm>
            <a:off x="6772275" y="4169718"/>
            <a:ext cx="535781" cy="535781"/>
          </a:xfrm>
          <a:prstGeom prst="roundRect">
            <a:avLst>
              <a:gd name="adj" fmla="val 25000"/>
            </a:avLst>
          </a:prstGeom>
          <a:solidFill>
            <a:srgbClr val="424242">
              <a:alpha val="5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953" dirty="0"/>
              <a:t>w</a:t>
            </a:r>
          </a:p>
        </p:txBody>
      </p:sp>
      <p:sp>
        <p:nvSpPr>
          <p:cNvPr id="704" name="Shape 704"/>
          <p:cNvSpPr/>
          <p:nvPr/>
        </p:nvSpPr>
        <p:spPr>
          <a:xfrm>
            <a:off x="4459486" y="3509069"/>
            <a:ext cx="267891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 dirty="0"/>
              <a:t>5</a:t>
            </a:r>
          </a:p>
        </p:txBody>
      </p:sp>
      <p:grpSp>
        <p:nvGrpSpPr>
          <p:cNvPr id="717" name="Group 717"/>
          <p:cNvGrpSpPr/>
          <p:nvPr/>
        </p:nvGrpSpPr>
        <p:grpSpPr>
          <a:xfrm>
            <a:off x="68979" y="1105807"/>
            <a:ext cx="4688086" cy="2312789"/>
            <a:chOff x="0" y="0"/>
            <a:chExt cx="6667500" cy="3289300"/>
          </a:xfrm>
        </p:grpSpPr>
        <p:sp>
          <p:nvSpPr>
            <p:cNvPr id="705" name="Shape 705"/>
            <p:cNvSpPr/>
            <p:nvPr/>
          </p:nvSpPr>
          <p:spPr>
            <a:xfrm>
              <a:off x="0" y="0"/>
              <a:ext cx="6667500" cy="3289300"/>
            </a:xfrm>
            <a:prstGeom prst="rect">
              <a:avLst/>
            </a:prstGeom>
            <a:noFill/>
            <a:ln w="635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12"/>
            </a:p>
          </p:txBody>
        </p:sp>
        <p:sp>
          <p:nvSpPr>
            <p:cNvPr id="706" name="Shape 706"/>
            <p:cNvSpPr/>
            <p:nvPr/>
          </p:nvSpPr>
          <p:spPr>
            <a:xfrm>
              <a:off x="86999" y="101600"/>
              <a:ext cx="2026236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dest.</a:t>
              </a:r>
            </a:p>
          </p:txBody>
        </p:sp>
        <p:sp>
          <p:nvSpPr>
            <p:cNvPr id="707" name="Shape 707"/>
            <p:cNvSpPr/>
            <p:nvPr/>
          </p:nvSpPr>
          <p:spPr>
            <a:xfrm>
              <a:off x="1704860" y="95250"/>
              <a:ext cx="1866788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next hop</a:t>
              </a:r>
            </a:p>
          </p:txBody>
        </p:sp>
        <p:sp>
          <p:nvSpPr>
            <p:cNvPr id="708" name="Shape 708"/>
            <p:cNvSpPr/>
            <p:nvPr/>
          </p:nvSpPr>
          <p:spPr>
            <a:xfrm flipV="1">
              <a:off x="126380" y="654854"/>
              <a:ext cx="6464235" cy="439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09" name="Shape 709"/>
            <p:cNvSpPr/>
            <p:nvPr/>
          </p:nvSpPr>
          <p:spPr>
            <a:xfrm flipV="1">
              <a:off x="1059444" y="139699"/>
              <a:ext cx="2879" cy="3060702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0" name="Shape 710"/>
            <p:cNvSpPr/>
            <p:nvPr/>
          </p:nvSpPr>
          <p:spPr>
            <a:xfrm>
              <a:off x="384692" y="62865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z</a:t>
              </a:r>
            </a:p>
          </p:txBody>
        </p:sp>
        <p:sp>
          <p:nvSpPr>
            <p:cNvPr id="711" name="Shape 711"/>
            <p:cNvSpPr/>
            <p:nvPr/>
          </p:nvSpPr>
          <p:spPr>
            <a:xfrm>
              <a:off x="317500" y="1117600"/>
              <a:ext cx="5080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w</a:t>
              </a:r>
            </a:p>
          </p:txBody>
        </p:sp>
        <p:sp>
          <p:nvSpPr>
            <p:cNvPr id="712" name="Shape 712"/>
            <p:cNvSpPr/>
            <p:nvPr/>
          </p:nvSpPr>
          <p:spPr>
            <a:xfrm>
              <a:off x="4991100" y="101600"/>
              <a:ext cx="9398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2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250"/>
                <a:t>cost</a:t>
              </a:r>
            </a:p>
          </p:txBody>
        </p:sp>
        <p:sp>
          <p:nvSpPr>
            <p:cNvPr id="713" name="Shape 713"/>
            <p:cNvSpPr/>
            <p:nvPr/>
          </p:nvSpPr>
          <p:spPr>
            <a:xfrm flipV="1">
              <a:off x="4279935" y="139683"/>
              <a:ext cx="2878" cy="3060718"/>
            </a:xfrm>
            <a:prstGeom prst="line">
              <a:avLst/>
            </a:prstGeom>
            <a:noFill/>
            <a:ln w="38100" cap="flat">
              <a:solidFill>
                <a:srgbClr val="42424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714" name="Shape 714"/>
            <p:cNvSpPr/>
            <p:nvPr/>
          </p:nvSpPr>
          <p:spPr>
            <a:xfrm>
              <a:off x="381000" y="16002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 dirty="0"/>
                <a:t>y</a:t>
              </a:r>
            </a:p>
          </p:txBody>
        </p:sp>
        <p:sp>
          <p:nvSpPr>
            <p:cNvPr id="715" name="Shape 715"/>
            <p:cNvSpPr/>
            <p:nvPr/>
          </p:nvSpPr>
          <p:spPr>
            <a:xfrm>
              <a:off x="381000" y="20955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v</a:t>
              </a:r>
            </a:p>
          </p:txBody>
        </p:sp>
        <p:sp>
          <p:nvSpPr>
            <p:cNvPr id="716" name="Shape 716"/>
            <p:cNvSpPr/>
            <p:nvPr/>
          </p:nvSpPr>
          <p:spPr>
            <a:xfrm>
              <a:off x="381000" y="2565400"/>
              <a:ext cx="342900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531"/>
                <a:t>x</a:t>
              </a:r>
            </a:p>
          </p:txBody>
        </p:sp>
        <p:sp>
          <p:nvSpPr>
            <p:cNvPr id="44" name="Shape 710"/>
            <p:cNvSpPr/>
            <p:nvPr/>
          </p:nvSpPr>
          <p:spPr>
            <a:xfrm>
              <a:off x="2459312" y="628651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5" name="Shape 710"/>
            <p:cNvSpPr/>
            <p:nvPr/>
          </p:nvSpPr>
          <p:spPr>
            <a:xfrm>
              <a:off x="2459312" y="1117599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6" name="Shape 710"/>
            <p:cNvSpPr/>
            <p:nvPr/>
          </p:nvSpPr>
          <p:spPr>
            <a:xfrm>
              <a:off x="2459312" y="160654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7" name="Shape 710"/>
            <p:cNvSpPr/>
            <p:nvPr/>
          </p:nvSpPr>
          <p:spPr>
            <a:xfrm>
              <a:off x="2459312" y="2095497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8" name="Shape 710"/>
            <p:cNvSpPr/>
            <p:nvPr/>
          </p:nvSpPr>
          <p:spPr>
            <a:xfrm>
              <a:off x="2459312" y="2584445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49" name="Shape 710"/>
            <p:cNvSpPr/>
            <p:nvPr/>
          </p:nvSpPr>
          <p:spPr>
            <a:xfrm>
              <a:off x="5295899" y="60397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0" name="Shape 710"/>
            <p:cNvSpPr/>
            <p:nvPr/>
          </p:nvSpPr>
          <p:spPr>
            <a:xfrm>
              <a:off x="5295899" y="1092928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1" name="Shape 710"/>
            <p:cNvSpPr/>
            <p:nvPr/>
          </p:nvSpPr>
          <p:spPr>
            <a:xfrm>
              <a:off x="5295899" y="1581876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2" name="Shape 710"/>
            <p:cNvSpPr/>
            <p:nvPr/>
          </p:nvSpPr>
          <p:spPr>
            <a:xfrm>
              <a:off x="5295899" y="2070824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  <p:sp>
          <p:nvSpPr>
            <p:cNvPr id="53" name="Shape 710"/>
            <p:cNvSpPr/>
            <p:nvPr/>
          </p:nvSpPr>
          <p:spPr>
            <a:xfrm>
              <a:off x="5295899" y="2559770"/>
              <a:ext cx="635001" cy="660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noAutofit/>
            </a:bodyPr>
            <a:lstStyle>
              <a:lvl1pPr algn="l">
                <a:defRPr sz="3600">
                  <a:solidFill>
                    <a:srgbClr val="424242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2531" dirty="0"/>
                <a:t>?</a:t>
              </a:r>
              <a:endParaRPr sz="2531" dirty="0"/>
            </a:p>
          </p:txBody>
        </p:sp>
      </p:grpSp>
      <p:sp>
        <p:nvSpPr>
          <p:cNvPr id="718" name="Shape 718"/>
          <p:cNvSpPr/>
          <p:nvPr/>
        </p:nvSpPr>
        <p:spPr>
          <a:xfrm>
            <a:off x="2798564" y="5097000"/>
            <a:ext cx="348258" cy="851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72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5062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0005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urier New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urier New" charset="0"/>
          </a:defRPr>
        </a:defPPr>
      </a:lstStyle>
    </a:lnDef>
  </a:objectDefaults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14514</TotalTime>
  <Words>4336</Words>
  <Application>Microsoft Macintosh PowerPoint</Application>
  <PresentationFormat>On-screen Show (4:3)</PresentationFormat>
  <Paragraphs>2328</Paragraphs>
  <Slides>88</Slides>
  <Notes>38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7" baseType="lpstr">
      <vt:lpstr>Calibri</vt:lpstr>
      <vt:lpstr>Courier New</vt:lpstr>
      <vt:lpstr>Gill Sans</vt:lpstr>
      <vt:lpstr>Helvetica</vt:lpstr>
      <vt:lpstr>ＭＳ Ｐゴシック</vt:lpstr>
      <vt:lpstr>Times New Roman</vt:lpstr>
      <vt:lpstr>Wingdings</vt:lpstr>
      <vt:lpstr>Arial</vt:lpstr>
      <vt:lpstr>Network</vt:lpstr>
      <vt:lpstr>CS 168 Even More Routing</vt:lpstr>
      <vt:lpstr>Today’s Lecture</vt:lpstr>
      <vt:lpstr>Warning….</vt:lpstr>
      <vt:lpstr>Ways to Avoid Loops (Conceptual)</vt:lpstr>
      <vt:lpstr>No Loops with Global View</vt:lpstr>
      <vt:lpstr>Example</vt:lpstr>
      <vt:lpstr>In Reality</vt:lpstr>
      <vt:lpstr>Two Aspects to This Approach</vt:lpstr>
      <vt:lpstr>Computing Least-Cost Paths</vt:lpstr>
      <vt:lpstr>Computing Least-Cost Paths</vt:lpstr>
      <vt:lpstr>What Happens Now?</vt:lpstr>
      <vt:lpstr>What is special about this case?</vt:lpstr>
      <vt:lpstr>Multiple Least-Cost Paths</vt:lpstr>
      <vt:lpstr>What Happens Here?</vt:lpstr>
      <vt:lpstr>No more to say about the algorithm  What about the DV protocol?</vt:lpstr>
      <vt:lpstr>First Protocol Decision</vt:lpstr>
      <vt:lpstr>Overview of Link State Routing</vt:lpstr>
      <vt:lpstr>Link State Routing</vt:lpstr>
      <vt:lpstr>Then Each Node Has Global View</vt:lpstr>
      <vt:lpstr>When to Initiate Flood?</vt:lpstr>
      <vt:lpstr>Making Flooding Reliable</vt:lpstr>
      <vt:lpstr>Are Loops Still Possible?</vt:lpstr>
      <vt:lpstr>Transient Disruptions</vt:lpstr>
      <vt:lpstr>“Convergence”</vt:lpstr>
      <vt:lpstr>Time to reach convergence</vt:lpstr>
      <vt:lpstr>Timeline for Local Failure</vt:lpstr>
      <vt:lpstr>Link-State is conceptually simple</vt:lpstr>
      <vt:lpstr>Ways to Avoid Loops (Conceptual)</vt:lpstr>
      <vt:lpstr>The Survey</vt:lpstr>
      <vt:lpstr>Random Things I Learned</vt:lpstr>
      <vt:lpstr>Most Helpful Comment</vt:lpstr>
      <vt:lpstr>Least Helpful Comment</vt:lpstr>
      <vt:lpstr>The Problem of Noise</vt:lpstr>
      <vt:lpstr>Modest Proposal</vt:lpstr>
      <vt:lpstr>Ways to Avoid Loops (Conceptual)</vt:lpstr>
      <vt:lpstr>Distributed Computation of Routes</vt:lpstr>
      <vt:lpstr>Have already done simple version of DV</vt:lpstr>
      <vt:lpstr>Routing “Metrics”</vt:lpstr>
      <vt:lpstr>Two Aspects to This Approach</vt:lpstr>
      <vt:lpstr>General Approach to Algorithm</vt:lpstr>
      <vt:lpstr>              Three Node Network</vt:lpstr>
      <vt:lpstr>              Three Node Network</vt:lpstr>
      <vt:lpstr>More Generally</vt:lpstr>
      <vt:lpstr>From Algorithm to Protocol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More Complicated Case</vt:lpstr>
      <vt:lpstr>                              Four Node Network</vt:lpstr>
      <vt:lpstr>                              After first exchange</vt:lpstr>
      <vt:lpstr>Recomputing Tables</vt:lpstr>
      <vt:lpstr>Recomputing Tables</vt:lpstr>
      <vt:lpstr>Recomputing Tables</vt:lpstr>
      <vt:lpstr>Recomputing Tables</vt:lpstr>
      <vt:lpstr>Vectors distributed</vt:lpstr>
      <vt:lpstr>Other Aspects of Protocol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of Problem</vt:lpstr>
      <vt:lpstr>How can you fix this?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Does Poison-Reverse Completely Solve  the Count-to-Infinity Problem?</vt:lpstr>
      <vt:lpstr>Convergence</vt:lpstr>
      <vt:lpstr>More Complete Version of Protocol</vt:lpstr>
      <vt:lpstr>PowerPoint Presentation</vt:lpstr>
      <vt:lpstr>Comparison of Scalability</vt:lpstr>
      <vt:lpstr>What happens when routers lie?</vt:lpstr>
      <vt:lpstr>Path-Vector</vt:lpstr>
      <vt:lpstr>What Might Go Wrong with PV?</vt:lpstr>
      <vt:lpstr>Possible Issues</vt:lpstr>
      <vt:lpstr>The End…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168  Introduction to the Internet: Architecture and Protocols</dc:title>
  <dc:creator>shenker@icsi.berkeley.edu</dc:creator>
  <cp:lastModifiedBy>shenker@icsi.berkeley.edu</cp:lastModifiedBy>
  <cp:revision>381</cp:revision>
  <cp:lastPrinted>2015-09-07T15:02:42Z</cp:lastPrinted>
  <dcterms:created xsi:type="dcterms:W3CDTF">2015-08-27T21:00:58Z</dcterms:created>
  <dcterms:modified xsi:type="dcterms:W3CDTF">2015-09-16T17:03:28Z</dcterms:modified>
</cp:coreProperties>
</file>

<file path=docProps/thumbnail.jpeg>
</file>